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302" r:id="rId2"/>
    <p:sldId id="278" r:id="rId3"/>
    <p:sldId id="256" r:id="rId4"/>
    <p:sldId id="257" r:id="rId5"/>
    <p:sldId id="258" r:id="rId6"/>
    <p:sldId id="259" r:id="rId7"/>
    <p:sldId id="260" r:id="rId8"/>
    <p:sldId id="412" r:id="rId9"/>
    <p:sldId id="261" r:id="rId10"/>
    <p:sldId id="393" r:id="rId11"/>
    <p:sldId id="410" r:id="rId12"/>
    <p:sldId id="411" r:id="rId13"/>
    <p:sldId id="343" r:id="rId14"/>
    <p:sldId id="350" r:id="rId15"/>
    <p:sldId id="265" r:id="rId16"/>
    <p:sldId id="395" r:id="rId17"/>
    <p:sldId id="267" r:id="rId18"/>
    <p:sldId id="365" r:id="rId19"/>
    <p:sldId id="357" r:id="rId20"/>
    <p:sldId id="283" r:id="rId21"/>
    <p:sldId id="367" r:id="rId22"/>
    <p:sldId id="368" r:id="rId23"/>
    <p:sldId id="396" r:id="rId24"/>
    <p:sldId id="370" r:id="rId25"/>
    <p:sldId id="397" r:id="rId26"/>
    <p:sldId id="398" r:id="rId27"/>
    <p:sldId id="399" r:id="rId28"/>
    <p:sldId id="400" r:id="rId29"/>
    <p:sldId id="401" r:id="rId30"/>
    <p:sldId id="402" r:id="rId31"/>
    <p:sldId id="366" r:id="rId32"/>
    <p:sldId id="403" r:id="rId33"/>
    <p:sldId id="404" r:id="rId34"/>
    <p:sldId id="379" r:id="rId35"/>
    <p:sldId id="405" r:id="rId36"/>
    <p:sldId id="406" r:id="rId37"/>
    <p:sldId id="407" r:id="rId38"/>
    <p:sldId id="383" r:id="rId39"/>
    <p:sldId id="385" r:id="rId40"/>
    <p:sldId id="384" r:id="rId41"/>
    <p:sldId id="292" r:id="rId4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82" autoAdjust="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636D9-A66D-4E8A-A393-B81C3B6F6563}" type="datetimeFigureOut">
              <a:rPr lang="tr-TR" smtClean="0"/>
              <a:t>16.10.2025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1987A-887E-4B71-89B2-C77F02A2AFDE}" type="slidenum">
              <a:rPr lang="tr-TR" smtClean="0"/>
              <a:t>‹#›</a:t>
            </a:fld>
            <a:endParaRPr lang="tr-TR"/>
          </a:p>
        </p:txBody>
      </p:sp>
    </p:spTree>
    <p:extLst>
      <p:ext uri="{BB962C8B-B14F-4D97-AF65-F5344CB8AC3E}">
        <p14:creationId xmlns:p14="http://schemas.microsoft.com/office/powerpoint/2010/main" val="236332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306821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213650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547580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92247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409BF6FE-8E4C-4284-94F1-8BE9B733DBDF}" type="datetimeFigureOut">
              <a:rPr lang="tr-TR" smtClean="0"/>
              <a:t>16.10.2025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1230928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179252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 için tıklatın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7432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774469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770524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119801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893330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2232535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9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51044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887789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09BF6FE-8E4C-4284-94F1-8BE9B733DBDF}" type="datetimeFigureOut">
              <a:rPr lang="tr-TR" smtClean="0"/>
              <a:t>16.10.2025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99698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09BF6FE-8E4C-4284-94F1-8BE9B733DBDF}" type="datetimeFigureOut">
              <a:rPr lang="tr-TR" smtClean="0"/>
              <a:t>16.10.2025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611421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dirty="0"/>
          </a:p>
        </p:txBody>
      </p:sp>
      <p:sp>
        <p:nvSpPr>
          <p:cNvPr id="7" name="Date Placeholder 2"/>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05736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209761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7" name="Date Placeholder 4"/>
          <p:cNvSpPr>
            <a:spLocks noGrp="1"/>
          </p:cNvSpPr>
          <p:nvPr>
            <p:ph type="dt" sz="half" idx="10"/>
          </p:nvPr>
        </p:nvSpPr>
        <p:spPr/>
        <p:txBody>
          <a:bodyPr/>
          <a:lstStyle/>
          <a:p>
            <a:fld id="{409BF6FE-8E4C-4284-94F1-8BE9B733DBDF}" type="datetimeFigureOut">
              <a:rPr lang="tr-TR" smtClean="0"/>
              <a:t>16.10.2025</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380373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409BF6FE-8E4C-4284-94F1-8BE9B733DBDF}" type="datetimeFigureOut">
              <a:rPr lang="tr-TR" smtClean="0"/>
              <a:t>16.10.2025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D1E8352D-8CBD-4D75-8037-82EB00B71D4C}" type="slidenum">
              <a:rPr lang="tr-TR" smtClean="0"/>
              <a:t>‹#›</a:t>
            </a:fld>
            <a:endParaRPr lang="tr-TR"/>
          </a:p>
        </p:txBody>
      </p:sp>
    </p:spTree>
    <p:extLst>
      <p:ext uri="{BB962C8B-B14F-4D97-AF65-F5344CB8AC3E}">
        <p14:creationId xmlns:p14="http://schemas.microsoft.com/office/powerpoint/2010/main" val="339605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09BF6FE-8E4C-4284-94F1-8BE9B733DBDF}" type="datetimeFigureOut">
              <a:rPr lang="tr-TR" smtClean="0"/>
              <a:t>16.10.2025</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1E8352D-8CBD-4D75-8037-82EB00B71D4C}" type="slidenum">
              <a:rPr lang="tr-TR" smtClean="0"/>
              <a:t>‹#›</a:t>
            </a:fld>
            <a:endParaRPr lang="tr-TR"/>
          </a:p>
        </p:txBody>
      </p:sp>
    </p:spTree>
    <p:extLst>
      <p:ext uri="{BB962C8B-B14F-4D97-AF65-F5344CB8AC3E}">
        <p14:creationId xmlns:p14="http://schemas.microsoft.com/office/powerpoint/2010/main" val="10785814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https://scikit-learn.org/stable/user_guide.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deepl.com/translato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hyperlink" Target="https://twitter.com/hrrcnes/status/1647535512578662403/photo/1" TargetMode="Externa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co/jTpfr91mvu" TargetMode="Externa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co/a8C3ZZjKax"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t.co/wYgHe6Mtjs" TargetMode="External"/><Relationship Id="rId2" Type="http://schemas.openxmlformats.org/officeDocument/2006/relationships/hyperlink" Target="https://twitter.com/yudapearl" TargetMode="Externa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cynthiabreazeal" TargetMode="External"/><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archive.nytimes.com/mediadecoder.blogs.nytimes.com/2009/10/19/the-robots-are-coming-oh-theyre-here/?_r=0" TargetMode="Externa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hyperlink" Target="https://www.techspot.com/news/97919-chatgpt-possible-due-tens-thousands-nvidia-gpus-which.html" TargetMode="Externa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youtube.com/watch?v=NZy1GDcuxac&amp;t=1s" TargetMode="Externa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s3-us-west-2.amazonaws.com/openai-assets/blocksparse/blocksparsepaper.pdf" TargetMode="External"/><Relationship Id="rId2" Type="http://schemas.openxmlformats.org/officeDocument/2006/relationships/hyperlink" Target="https://arxiv.org/pdf/1905.05583.pd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cikit-learn.org/stable/unsupervised_learning.html" TargetMode="External"/><Relationship Id="rId2" Type="http://schemas.openxmlformats.org/officeDocument/2006/relationships/hyperlink" Target="https://scikit-learn.org/stable/supervised_learning.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32252-73F8-5CDF-863F-97437BD76B75}"/>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985DB120-D877-344C-8785-801E51BE301C}"/>
              </a:ext>
            </a:extLst>
          </p:cNvPr>
          <p:cNvSpPr>
            <a:spLocks noGrp="1"/>
          </p:cNvSpPr>
          <p:nvPr>
            <p:ph type="title"/>
          </p:nvPr>
        </p:nvSpPr>
        <p:spPr/>
        <p:txBody>
          <a:bodyPr/>
          <a:lstStyle/>
          <a:p>
            <a:r>
              <a:rPr lang="tr-TR" b="1" dirty="0"/>
              <a:t>Ders İçeriği</a:t>
            </a:r>
          </a:p>
        </p:txBody>
      </p:sp>
      <p:sp>
        <p:nvSpPr>
          <p:cNvPr id="3" name="İçerik Yer Tutucusu 2">
            <a:extLst>
              <a:ext uri="{FF2B5EF4-FFF2-40B4-BE49-F238E27FC236}">
                <a16:creationId xmlns:a16="http://schemas.microsoft.com/office/drawing/2014/main" id="{DC563A9C-EF76-FBF9-4C2D-7FBC7978C306}"/>
              </a:ext>
            </a:extLst>
          </p:cNvPr>
          <p:cNvSpPr>
            <a:spLocks noGrp="1"/>
          </p:cNvSpPr>
          <p:nvPr>
            <p:ph idx="1"/>
          </p:nvPr>
        </p:nvSpPr>
        <p:spPr>
          <a:xfrm>
            <a:off x="101365" y="1152983"/>
            <a:ext cx="10999937" cy="5040425"/>
          </a:xfrm>
        </p:spPr>
        <p:txBody>
          <a:bodyPr>
            <a:normAutofit/>
          </a:bodyPr>
          <a:lstStyle/>
          <a:p>
            <a:r>
              <a:rPr lang="tr-TR" dirty="0">
                <a:latin typeface="Times New Roman" panose="02020603050405020304" pitchFamily="18" charset="0"/>
                <a:cs typeface="Times New Roman" panose="02020603050405020304" pitchFamily="18" charset="0"/>
              </a:rPr>
              <a:t>Makine Öğrenmesi Temel Kavramlar</a:t>
            </a:r>
          </a:p>
          <a:p>
            <a:pPr lvl="1"/>
            <a:r>
              <a:rPr lang="tr-TR" dirty="0">
                <a:latin typeface="Times New Roman" panose="02020603050405020304" pitchFamily="18" charset="0"/>
                <a:cs typeface="Times New Roman" panose="02020603050405020304" pitchFamily="18" charset="0"/>
              </a:rPr>
              <a:t>Makine Öğrenmesi ve Türleri</a:t>
            </a:r>
          </a:p>
          <a:p>
            <a:pPr lvl="1"/>
            <a:r>
              <a:rPr lang="tr-TR" dirty="0">
                <a:latin typeface="Times New Roman" panose="02020603050405020304" pitchFamily="18" charset="0"/>
                <a:cs typeface="Times New Roman" panose="02020603050405020304" pitchFamily="18" charset="0"/>
              </a:rPr>
              <a:t>Model Doğrulama</a:t>
            </a:r>
          </a:p>
          <a:p>
            <a:pPr lvl="1"/>
            <a:r>
              <a:rPr lang="tr-TR" dirty="0">
                <a:latin typeface="Times New Roman" panose="02020603050405020304" pitchFamily="18" charset="0"/>
                <a:cs typeface="Times New Roman" panose="02020603050405020304" pitchFamily="18" charset="0"/>
              </a:rPr>
              <a:t>Değerlendirme Metrikleri</a:t>
            </a:r>
          </a:p>
          <a:p>
            <a:r>
              <a:rPr lang="tr-TR" dirty="0">
                <a:latin typeface="Times New Roman" panose="02020603050405020304" pitchFamily="18" charset="0"/>
                <a:cs typeface="Times New Roman" panose="02020603050405020304" pitchFamily="18" charset="0"/>
              </a:rPr>
              <a:t>Makine Öğrenmesi Algoritmaları ve Uygulamalar</a:t>
            </a:r>
          </a:p>
          <a:p>
            <a:r>
              <a:rPr lang="tr-TR" dirty="0">
                <a:latin typeface="Times New Roman" panose="02020603050405020304" pitchFamily="18" charset="0"/>
                <a:cs typeface="Times New Roman" panose="02020603050405020304" pitchFamily="18" charset="0"/>
              </a:rPr>
              <a:t>Böbrek hastalığı tabular veri üzerinden sınıflandırma çalışması</a:t>
            </a: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Orijinal Kaynak için </a:t>
            </a:r>
            <a:r>
              <a:rPr lang="tr-TR" dirty="0">
                <a:latin typeface="Times New Roman" panose="02020603050405020304" pitchFamily="18" charset="0"/>
                <a:cs typeface="Times New Roman" panose="02020603050405020304" pitchFamily="18" charset="0"/>
                <a:hlinkClick r:id="rId2"/>
              </a:rPr>
              <a:t>Tıklayınız</a:t>
            </a:r>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Açık </a:t>
            </a:r>
            <a:r>
              <a:rPr lang="tr-TR" err="1">
                <a:latin typeface="Times New Roman" panose="02020603050405020304" pitchFamily="18" charset="0"/>
                <a:cs typeface="Times New Roman" panose="02020603050405020304" pitchFamily="18" charset="0"/>
              </a:rPr>
              <a:t>Link</a:t>
            </a:r>
            <a:r>
              <a:rPr lang="tr-TR">
                <a:latin typeface="Times New Roman" panose="02020603050405020304" pitchFamily="18" charset="0"/>
                <a:cs typeface="Times New Roman" panose="02020603050405020304" pitchFamily="18" charset="0"/>
              </a:rPr>
              <a:t>: https</a:t>
            </a:r>
            <a:r>
              <a:rPr lang="tr-TR" dirty="0">
                <a:latin typeface="Times New Roman" panose="02020603050405020304" pitchFamily="18" charset="0"/>
                <a:cs typeface="Times New Roman" panose="02020603050405020304" pitchFamily="18" charset="0"/>
              </a:rPr>
              <a:t>://scikit-learn.org/</a:t>
            </a:r>
            <a:r>
              <a:rPr lang="tr-TR" dirty="0" err="1">
                <a:latin typeface="Times New Roman" panose="02020603050405020304" pitchFamily="18" charset="0"/>
                <a:cs typeface="Times New Roman" panose="02020603050405020304" pitchFamily="18" charset="0"/>
              </a:rPr>
              <a:t>stable</a:t>
            </a:r>
            <a:r>
              <a:rPr lang="tr-TR">
                <a:latin typeface="Times New Roman" panose="02020603050405020304" pitchFamily="18" charset="0"/>
                <a:cs typeface="Times New Roman" panose="02020603050405020304" pitchFamily="18" charset="0"/>
              </a:rPr>
              <a:t>/user_guide.html)</a:t>
            </a: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pic>
        <p:nvPicPr>
          <p:cNvPr id="4" name="Resim 3" descr="gömlek içeren bir resim&#10;&#10;Açıklama otomatik olarak oluşturuldu">
            <a:extLst>
              <a:ext uri="{FF2B5EF4-FFF2-40B4-BE49-F238E27FC236}">
                <a16:creationId xmlns:a16="http://schemas.microsoft.com/office/drawing/2014/main" id="{824DA11D-1C84-52FC-5A0D-C96FB8440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810" y="2045316"/>
            <a:ext cx="4982825" cy="4087416"/>
          </a:xfrm>
          <a:prstGeom prst="rect">
            <a:avLst/>
          </a:prstGeom>
          <a:effectLst/>
        </p:spPr>
      </p:pic>
    </p:spTree>
    <p:extLst>
      <p:ext uri="{BB962C8B-B14F-4D97-AF65-F5344CB8AC3E}">
        <p14:creationId xmlns:p14="http://schemas.microsoft.com/office/powerpoint/2010/main" val="35330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25406E-87D2-4FEE-8A3F-FA09F698B36B}"/>
              </a:ext>
            </a:extLst>
          </p:cNvPr>
          <p:cNvSpPr>
            <a:spLocks noGrp="1"/>
          </p:cNvSpPr>
          <p:nvPr>
            <p:ph type="title"/>
          </p:nvPr>
        </p:nvSpPr>
        <p:spPr/>
        <p:txBody>
          <a:bodyPr/>
          <a:lstStyle/>
          <a:p>
            <a:r>
              <a:rPr lang="tr-TR" dirty="0"/>
              <a:t>Soru?</a:t>
            </a:r>
          </a:p>
        </p:txBody>
      </p:sp>
      <p:sp>
        <p:nvSpPr>
          <p:cNvPr id="3" name="İçerik Yer Tutucusu 2">
            <a:extLst>
              <a:ext uri="{FF2B5EF4-FFF2-40B4-BE49-F238E27FC236}">
                <a16:creationId xmlns:a16="http://schemas.microsoft.com/office/drawing/2014/main" id="{0AC45E37-09EC-46BD-9557-92F69C4728E7}"/>
              </a:ext>
            </a:extLst>
          </p:cNvPr>
          <p:cNvSpPr>
            <a:spLocks noGrp="1"/>
          </p:cNvSpPr>
          <p:nvPr>
            <p:ph idx="1"/>
          </p:nvPr>
        </p:nvSpPr>
        <p:spPr>
          <a:xfrm>
            <a:off x="549131" y="1277063"/>
            <a:ext cx="10922433" cy="4195481"/>
          </a:xfrm>
        </p:spPr>
        <p:txBody>
          <a:bodyPr>
            <a:normAutofit/>
          </a:bodyPr>
          <a:lstStyle/>
          <a:p>
            <a:pPr algn="just"/>
            <a:r>
              <a:rPr lang="tr-TR" sz="3600" b="0" i="0" dirty="0">
                <a:effectLst/>
                <a:latin typeface="TwitterChirp"/>
              </a:rPr>
              <a:t>100 milyon kişi </a:t>
            </a:r>
            <a:r>
              <a:rPr lang="tr-TR" sz="3600" b="0" i="0" dirty="0" err="1">
                <a:effectLst/>
                <a:latin typeface="TwitterChirp"/>
              </a:rPr>
              <a:t>ChatGPT</a:t>
            </a:r>
            <a:r>
              <a:rPr lang="tr-TR" sz="3600" b="0" i="0" dirty="0">
                <a:effectLst/>
                <a:latin typeface="TwitterChirp"/>
              </a:rPr>
              <a:t> kullanıyor ama yalnızca %1'den azı ne olduğunu anlıyor/biliyor.</a:t>
            </a:r>
          </a:p>
          <a:p>
            <a:pPr algn="just"/>
            <a:r>
              <a:rPr lang="tr-TR" sz="3600" dirty="0">
                <a:latin typeface="TwitterChirp"/>
              </a:rPr>
              <a:t>Ya siz/biz?</a:t>
            </a:r>
            <a:endParaRPr lang="tr-TR" sz="3600" b="0" i="0" dirty="0">
              <a:effectLst/>
              <a:latin typeface="TwitterChirp"/>
            </a:endParaRPr>
          </a:p>
          <a:p>
            <a:pPr algn="just"/>
            <a:endParaRPr lang="tr-TR" sz="1600" dirty="0"/>
          </a:p>
        </p:txBody>
      </p:sp>
      <p:pic>
        <p:nvPicPr>
          <p:cNvPr id="4" name="Resim 3">
            <a:extLst>
              <a:ext uri="{FF2B5EF4-FFF2-40B4-BE49-F238E27FC236}">
                <a16:creationId xmlns:a16="http://schemas.microsoft.com/office/drawing/2014/main" id="{66F34798-1AC1-491B-9A13-F6CFA92D5C6A}"/>
              </a:ext>
            </a:extLst>
          </p:cNvPr>
          <p:cNvPicPr>
            <a:picLocks noChangeAspect="1"/>
          </p:cNvPicPr>
          <p:nvPr/>
        </p:nvPicPr>
        <p:blipFill>
          <a:blip r:embed="rId2"/>
          <a:stretch>
            <a:fillRect/>
          </a:stretch>
        </p:blipFill>
        <p:spPr>
          <a:xfrm>
            <a:off x="6271491" y="2465283"/>
            <a:ext cx="5061529" cy="4292394"/>
          </a:xfrm>
          <a:prstGeom prst="rect">
            <a:avLst/>
          </a:prstGeom>
        </p:spPr>
      </p:pic>
    </p:spTree>
    <p:extLst>
      <p:ext uri="{BB962C8B-B14F-4D97-AF65-F5344CB8AC3E}">
        <p14:creationId xmlns:p14="http://schemas.microsoft.com/office/powerpoint/2010/main" val="7396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452735F-6108-4904-8291-80E4037BD2AF}"/>
              </a:ext>
            </a:extLst>
          </p:cNvPr>
          <p:cNvPicPr>
            <a:picLocks noChangeAspect="1"/>
          </p:cNvPicPr>
          <p:nvPr/>
        </p:nvPicPr>
        <p:blipFill>
          <a:blip r:embed="rId2"/>
          <a:stretch>
            <a:fillRect/>
          </a:stretch>
        </p:blipFill>
        <p:spPr>
          <a:xfrm>
            <a:off x="4516581" y="206743"/>
            <a:ext cx="5719973" cy="4059582"/>
          </a:xfrm>
          <a:prstGeom prst="rect">
            <a:avLst/>
          </a:prstGeom>
        </p:spPr>
      </p:pic>
      <p:pic>
        <p:nvPicPr>
          <p:cNvPr id="7" name="Resim 6">
            <a:extLst>
              <a:ext uri="{FF2B5EF4-FFF2-40B4-BE49-F238E27FC236}">
                <a16:creationId xmlns:a16="http://schemas.microsoft.com/office/drawing/2014/main" id="{1003768E-D53E-4A65-A572-504EC7065378}"/>
              </a:ext>
            </a:extLst>
          </p:cNvPr>
          <p:cNvPicPr>
            <a:picLocks noChangeAspect="1"/>
          </p:cNvPicPr>
          <p:nvPr/>
        </p:nvPicPr>
        <p:blipFill>
          <a:blip r:embed="rId3"/>
          <a:stretch>
            <a:fillRect/>
          </a:stretch>
        </p:blipFill>
        <p:spPr>
          <a:xfrm>
            <a:off x="731193" y="4378740"/>
            <a:ext cx="4745971" cy="2322631"/>
          </a:xfrm>
          <a:prstGeom prst="rect">
            <a:avLst/>
          </a:prstGeom>
        </p:spPr>
      </p:pic>
      <p:sp>
        <p:nvSpPr>
          <p:cNvPr id="9" name="Metin kutusu 8">
            <a:extLst>
              <a:ext uri="{FF2B5EF4-FFF2-40B4-BE49-F238E27FC236}">
                <a16:creationId xmlns:a16="http://schemas.microsoft.com/office/drawing/2014/main" id="{66E2041A-C451-417C-8B29-B3AD1B33830B}"/>
              </a:ext>
            </a:extLst>
          </p:cNvPr>
          <p:cNvSpPr txBox="1"/>
          <p:nvPr/>
        </p:nvSpPr>
        <p:spPr>
          <a:xfrm>
            <a:off x="5698836" y="5389525"/>
            <a:ext cx="6096000" cy="646331"/>
          </a:xfrm>
          <a:prstGeom prst="rect">
            <a:avLst/>
          </a:prstGeom>
          <a:noFill/>
        </p:spPr>
        <p:txBody>
          <a:bodyPr wrap="square">
            <a:spAutoFit/>
          </a:bodyPr>
          <a:lstStyle/>
          <a:p>
            <a:r>
              <a:rPr lang="tr-TR" dirty="0"/>
              <a:t>Makine Çevirisi </a:t>
            </a:r>
            <a:r>
              <a:rPr lang="tr-TR" dirty="0" err="1"/>
              <a:t>DeepL</a:t>
            </a:r>
            <a:r>
              <a:rPr lang="tr-TR" dirty="0"/>
              <a:t> </a:t>
            </a:r>
            <a:r>
              <a:rPr lang="tr-TR" b="1" dirty="0">
                <a:hlinkClick r:id="rId4"/>
              </a:rPr>
              <a:t>Tıklayınız</a:t>
            </a:r>
            <a:endParaRPr lang="tr-TR" b="1" dirty="0"/>
          </a:p>
          <a:p>
            <a:r>
              <a:rPr lang="tr-TR" b="1" dirty="0" err="1"/>
              <a:t>Chatgpt</a:t>
            </a:r>
            <a:r>
              <a:rPr lang="tr-TR" b="1" dirty="0"/>
              <a:t> için Tıklayınız</a:t>
            </a:r>
          </a:p>
        </p:txBody>
      </p:sp>
    </p:spTree>
    <p:extLst>
      <p:ext uri="{BB962C8B-B14F-4D97-AF65-F5344CB8AC3E}">
        <p14:creationId xmlns:p14="http://schemas.microsoft.com/office/powerpoint/2010/main" val="114631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8002211E-6DD8-4745-BB3C-62ED53350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0981" y="0"/>
            <a:ext cx="6031345" cy="6858000"/>
          </a:xfrm>
          <a:prstGeom prst="rect">
            <a:avLst/>
          </a:prstGeom>
        </p:spPr>
      </p:pic>
    </p:spTree>
    <p:extLst>
      <p:ext uri="{BB962C8B-B14F-4D97-AF65-F5344CB8AC3E}">
        <p14:creationId xmlns:p14="http://schemas.microsoft.com/office/powerpoint/2010/main" val="2604128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 descr="preencoded.png"/>
          <p:cNvPicPr>
            <a:picLocks noChangeAspect="1"/>
          </p:cNvPicPr>
          <p:nvPr/>
        </p:nvPicPr>
        <p:blipFill>
          <a:blip r:embed="rId2"/>
          <a:srcRect/>
          <a:stretch/>
        </p:blipFill>
        <p:spPr>
          <a:xfrm>
            <a:off x="905164" y="286326"/>
            <a:ext cx="10169236" cy="6096002"/>
          </a:xfrm>
          <a:prstGeom prst="rect">
            <a:avLst/>
          </a:prstGeom>
        </p:spPr>
      </p:pic>
    </p:spTree>
    <p:extLst>
      <p:ext uri="{BB962C8B-B14F-4D97-AF65-F5344CB8AC3E}">
        <p14:creationId xmlns:p14="http://schemas.microsoft.com/office/powerpoint/2010/main" val="111427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1" descr="preencoded.png"/>
          <p:cNvPicPr>
            <a:picLocks noChangeAspect="1"/>
          </p:cNvPicPr>
          <p:nvPr/>
        </p:nvPicPr>
        <p:blipFill>
          <a:blip r:embed="rId2"/>
          <a:srcRect/>
          <a:stretch/>
        </p:blipFill>
        <p:spPr>
          <a:xfrm>
            <a:off x="1283368" y="561474"/>
            <a:ext cx="9753600" cy="5486400"/>
          </a:xfrm>
          <a:prstGeom prst="rect">
            <a:avLst/>
          </a:prstGeom>
        </p:spPr>
      </p:pic>
    </p:spTree>
    <p:extLst>
      <p:ext uri="{BB962C8B-B14F-4D97-AF65-F5344CB8AC3E}">
        <p14:creationId xmlns:p14="http://schemas.microsoft.com/office/powerpoint/2010/main" val="288619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Tree>
    <p:extLst>
      <p:ext uri="{BB962C8B-B14F-4D97-AF65-F5344CB8AC3E}">
        <p14:creationId xmlns:p14="http://schemas.microsoft.com/office/powerpoint/2010/main" val="41176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Tree>
    <p:extLst>
      <p:ext uri="{BB962C8B-B14F-4D97-AF65-F5344CB8AC3E}">
        <p14:creationId xmlns:p14="http://schemas.microsoft.com/office/powerpoint/2010/main" val="3086516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Tree>
    <p:extLst>
      <p:ext uri="{BB962C8B-B14F-4D97-AF65-F5344CB8AC3E}">
        <p14:creationId xmlns:p14="http://schemas.microsoft.com/office/powerpoint/2010/main" val="1996063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6A0D7B1-B083-4E53-80A3-940B77AC3A61}"/>
              </a:ext>
            </a:extLst>
          </p:cNvPr>
          <p:cNvSpPr txBox="1"/>
          <p:nvPr/>
        </p:nvSpPr>
        <p:spPr>
          <a:xfrm>
            <a:off x="110835" y="2532037"/>
            <a:ext cx="11508509" cy="1569660"/>
          </a:xfrm>
          <a:prstGeom prst="rect">
            <a:avLst/>
          </a:prstGeom>
          <a:noFill/>
        </p:spPr>
        <p:txBody>
          <a:bodyPr wrap="square">
            <a:spAutoFit/>
          </a:bodyPr>
          <a:lstStyle/>
          <a:p>
            <a:r>
              <a:rPr lang="tr-TR" sz="2400" dirty="0">
                <a:latin typeface="TwitterChirp"/>
              </a:rPr>
              <a:t>Yapay zeka kavramı </a:t>
            </a:r>
            <a:r>
              <a:rPr lang="tr-TR" sz="2400" dirty="0">
                <a:solidFill>
                  <a:srgbClr val="FF0000"/>
                </a:solidFill>
                <a:latin typeface="TwitterChirp"/>
              </a:rPr>
              <a:t>1940</a:t>
            </a:r>
            <a:r>
              <a:rPr lang="tr-TR" sz="2400" dirty="0">
                <a:latin typeface="TwitterChirp"/>
              </a:rPr>
              <a:t>'ların sonlarında ortaya atıldı. Bilgisayarın öncüleri, makinelerin "düşünüp düşünemeyeceğini" merak edip bu konuda incelemeler yapmaya başladılar. İngiliz bilgisayar bilimcisi </a:t>
            </a:r>
            <a:r>
              <a:rPr lang="tr-TR" sz="2400" dirty="0">
                <a:solidFill>
                  <a:srgbClr val="FF0000"/>
                </a:solidFill>
                <a:latin typeface="TwitterChirp"/>
              </a:rPr>
              <a:t>Alan Turing</a:t>
            </a:r>
            <a:r>
              <a:rPr lang="tr-TR" sz="2400" dirty="0">
                <a:latin typeface="TwitterChirp"/>
              </a:rPr>
              <a:t>, bu çalışmaların başını çekiyor.	</a:t>
            </a:r>
            <a:br>
              <a:rPr lang="tr-TR" sz="2400" dirty="0">
                <a:latin typeface="Times New Roman" panose="02020603050405020304" pitchFamily="18" charset="0"/>
                <a:hlinkClick r:id="rId2">
                  <a:extLst>
                    <a:ext uri="{A12FA001-AC4F-418D-AE19-62706E023703}">
                      <ahyp:hlinkClr xmlns:ahyp="http://schemas.microsoft.com/office/drawing/2018/hyperlinkcolor" val="tx"/>
                    </a:ext>
                  </a:extLst>
                </a:hlinkClick>
              </a:rPr>
            </a:br>
            <a:endParaRPr lang="tr-TR" sz="2400" dirty="0"/>
          </a:p>
        </p:txBody>
      </p:sp>
      <p:sp>
        <p:nvSpPr>
          <p:cNvPr id="5" name="Metin kutusu 4">
            <a:extLst>
              <a:ext uri="{FF2B5EF4-FFF2-40B4-BE49-F238E27FC236}">
                <a16:creationId xmlns:a16="http://schemas.microsoft.com/office/drawing/2014/main" id="{8348DE04-D579-421A-AB12-75F0CA022270}"/>
              </a:ext>
            </a:extLst>
          </p:cNvPr>
          <p:cNvSpPr txBox="1"/>
          <p:nvPr/>
        </p:nvSpPr>
        <p:spPr>
          <a:xfrm>
            <a:off x="3906983" y="1073982"/>
            <a:ext cx="6096000" cy="707886"/>
          </a:xfrm>
          <a:prstGeom prst="rect">
            <a:avLst/>
          </a:prstGeom>
          <a:noFill/>
        </p:spPr>
        <p:txBody>
          <a:bodyPr wrap="square">
            <a:spAutoFit/>
          </a:bodyPr>
          <a:lstStyle/>
          <a:p>
            <a:pPr algn="l"/>
            <a:r>
              <a:rPr lang="tr-TR" sz="4000" b="1" dirty="0">
                <a:latin typeface="TwitterChirp"/>
              </a:rPr>
              <a:t>Yapay zeka</a:t>
            </a:r>
            <a:endParaRPr lang="tr-TR" sz="4000" b="1" dirty="0"/>
          </a:p>
        </p:txBody>
      </p:sp>
    </p:spTree>
    <p:extLst>
      <p:ext uri="{BB962C8B-B14F-4D97-AF65-F5344CB8AC3E}">
        <p14:creationId xmlns:p14="http://schemas.microsoft.com/office/powerpoint/2010/main" val="1642384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2"/>
          <a:srcRect/>
          <a:stretch/>
        </p:blipFill>
        <p:spPr>
          <a:xfrm>
            <a:off x="352927" y="994610"/>
            <a:ext cx="9753600" cy="5486400"/>
          </a:xfrm>
          <a:prstGeom prst="rect">
            <a:avLst/>
          </a:prstGeom>
        </p:spPr>
      </p:pic>
    </p:spTree>
    <p:extLst>
      <p:ext uri="{BB962C8B-B14F-4D97-AF65-F5344CB8AC3E}">
        <p14:creationId xmlns:p14="http://schemas.microsoft.com/office/powerpoint/2010/main" val="3584165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6111" y="452718"/>
            <a:ext cx="10072165" cy="1400530"/>
          </a:xfrm>
        </p:spPr>
        <p:txBody>
          <a:bodyPr/>
          <a:lstStyle/>
          <a:p>
            <a:r>
              <a:rPr lang="tr-TR" dirty="0">
                <a:solidFill>
                  <a:srgbClr val="FFFF00"/>
                </a:solidFill>
              </a:rPr>
              <a:t>Makine Öğrenmesi Temel Kavramlar</a:t>
            </a:r>
          </a:p>
        </p:txBody>
      </p:sp>
      <p:sp>
        <p:nvSpPr>
          <p:cNvPr id="3" name="İçerik Yer Tutucusu 2"/>
          <p:cNvSpPr>
            <a:spLocks noGrp="1"/>
          </p:cNvSpPr>
          <p:nvPr>
            <p:ph idx="1"/>
          </p:nvPr>
        </p:nvSpPr>
        <p:spPr>
          <a:xfrm>
            <a:off x="753688" y="1497107"/>
            <a:ext cx="11101614" cy="5020651"/>
          </a:xfrm>
        </p:spPr>
        <p:txBody>
          <a:bodyPr>
            <a:normAutofit/>
          </a:bodyPr>
          <a:lstStyle/>
          <a:p>
            <a:pPr algn="just"/>
            <a:r>
              <a:rPr lang="tr-TR" dirty="0" err="1"/>
              <a:t>Python</a:t>
            </a:r>
            <a:r>
              <a:rPr lang="tr-TR" dirty="0"/>
              <a:t> dili C – C++ gibi dillerin aksine Interpreter, yani yorumlayıcı bir dildir. Dolayısıyla derlemeye gerek kalmadan çalıştırabilir ve bu sayede çok hızlı bir biçimde uygulama geliştirebilirsiniz.</a:t>
            </a:r>
          </a:p>
          <a:p>
            <a:pPr algn="just"/>
            <a:r>
              <a:rPr lang="tr-TR" dirty="0"/>
              <a:t>Eğer herhangi bir programlama dili biliyorsanız, </a:t>
            </a:r>
            <a:r>
              <a:rPr lang="tr-TR" dirty="0" err="1"/>
              <a:t>Python'u</a:t>
            </a:r>
            <a:r>
              <a:rPr lang="tr-TR" dirty="0"/>
              <a:t> öğrenme hızınız  neredeyse okuma hızınızla doğru oranda olacaktır.</a:t>
            </a:r>
          </a:p>
          <a:p>
            <a:pPr algn="just"/>
            <a:r>
              <a:rPr lang="tr-TR" dirty="0" err="1"/>
              <a:t>Python'un</a:t>
            </a:r>
            <a:r>
              <a:rPr lang="tr-TR" dirty="0"/>
              <a:t> temiz söz dizimi sayesinde </a:t>
            </a:r>
            <a:r>
              <a:rPr lang="tr-TR" dirty="0" err="1"/>
              <a:t>Python'da</a:t>
            </a:r>
            <a:r>
              <a:rPr lang="tr-TR" dirty="0"/>
              <a:t> program yazmak veya bir başkasının yazdığı programı okumak diğer dillere nispeten çok daha kolaydır.</a:t>
            </a:r>
          </a:p>
          <a:p>
            <a:pPr algn="just"/>
            <a:r>
              <a:rPr lang="tr-TR" dirty="0"/>
              <a:t>Ek olarak söz dizimi sadece girintilere bağlı olduğu için uygulama geliştiricileri söz dizimi ile uğraşarak vakit kaybetmezler.</a:t>
            </a:r>
          </a:p>
          <a:p>
            <a:pPr algn="just"/>
            <a:r>
              <a:rPr lang="tr-TR" dirty="0" err="1"/>
              <a:t>Python</a:t>
            </a:r>
            <a:r>
              <a:rPr lang="tr-TR" dirty="0"/>
              <a:t> çapraz (</a:t>
            </a:r>
            <a:r>
              <a:rPr lang="tr-TR" dirty="0" err="1"/>
              <a:t>cross</a:t>
            </a:r>
            <a:r>
              <a:rPr lang="tr-TR" dirty="0"/>
              <a:t>) platform desteği </a:t>
            </a:r>
            <a:r>
              <a:rPr lang="tr-TR" dirty="0" err="1"/>
              <a:t>syesinde</a:t>
            </a:r>
            <a:r>
              <a:rPr lang="tr-TR" dirty="0"/>
              <a:t> birçok sistem üzerinde çalıştırılabilir. Pek çok Linux dağıtımının içerisinde </a:t>
            </a:r>
            <a:r>
              <a:rPr lang="tr-TR" dirty="0" err="1"/>
              <a:t>Python</a:t>
            </a:r>
            <a:r>
              <a:rPr lang="tr-TR" dirty="0"/>
              <a:t> 2.x sürümü yüklü gelmektedir. Ayrıca ülkemizde TUBİTAK tarafından geliştirilen Linux dağıtımı </a:t>
            </a:r>
            <a:r>
              <a:rPr lang="tr-TR" dirty="0" err="1"/>
              <a:t>Pardus'un</a:t>
            </a:r>
            <a:r>
              <a:rPr lang="tr-TR" dirty="0"/>
              <a:t> da bel kemiğini yine </a:t>
            </a:r>
            <a:r>
              <a:rPr lang="tr-TR" dirty="0" err="1"/>
              <a:t>Python</a:t>
            </a:r>
            <a:r>
              <a:rPr lang="tr-TR" dirty="0"/>
              <a:t> oluşturmaktadır. Popüler Linux dağıtımları da  </a:t>
            </a:r>
            <a:r>
              <a:rPr lang="tr-TR" dirty="0" err="1"/>
              <a:t>Python'u</a:t>
            </a:r>
            <a:r>
              <a:rPr lang="tr-TR" dirty="0"/>
              <a:t> çeşitli uygulamalarını geliştirmek için kullanmaktadırlar. (Örnek olarak; </a:t>
            </a:r>
            <a:r>
              <a:rPr lang="tr-TR" dirty="0" err="1"/>
              <a:t>Ubuntu</a:t>
            </a:r>
            <a:r>
              <a:rPr lang="tr-TR" dirty="0"/>
              <a:t> Software Center)</a:t>
            </a:r>
          </a:p>
          <a:p>
            <a:pPr algn="just"/>
            <a:endParaRPr lang="tr-TR" dirty="0"/>
          </a:p>
        </p:txBody>
      </p:sp>
    </p:spTree>
    <p:extLst>
      <p:ext uri="{BB962C8B-B14F-4D97-AF65-F5344CB8AC3E}">
        <p14:creationId xmlns:p14="http://schemas.microsoft.com/office/powerpoint/2010/main" val="1817200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13004800" cy="7315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8C81506-C90C-43A7-9746-31E6DA318904}"/>
              </a:ext>
            </a:extLst>
          </p:cNvPr>
          <p:cNvSpPr txBox="1"/>
          <p:nvPr/>
        </p:nvSpPr>
        <p:spPr>
          <a:xfrm>
            <a:off x="526473" y="1203167"/>
            <a:ext cx="9624291" cy="1569660"/>
          </a:xfrm>
          <a:prstGeom prst="rect">
            <a:avLst/>
          </a:prstGeom>
          <a:noFill/>
        </p:spPr>
        <p:txBody>
          <a:bodyPr wrap="square">
            <a:spAutoFit/>
          </a:bodyPr>
          <a:lstStyle/>
          <a:p>
            <a:pPr algn="just"/>
            <a:r>
              <a:rPr lang="tr-TR" sz="2400" dirty="0">
                <a:latin typeface="TwitterChirp"/>
              </a:rPr>
              <a:t>1950 yılına geldiğimizde Turing, "Computing </a:t>
            </a:r>
            <a:r>
              <a:rPr lang="tr-TR" sz="2400" dirty="0" err="1">
                <a:latin typeface="TwitterChirp"/>
              </a:rPr>
              <a:t>Machinery</a:t>
            </a:r>
            <a:r>
              <a:rPr lang="tr-TR" sz="2400" dirty="0">
                <a:latin typeface="TwitterChirp"/>
              </a:rPr>
              <a:t> </a:t>
            </a:r>
            <a:r>
              <a:rPr lang="tr-TR" sz="2400" dirty="0" err="1">
                <a:latin typeface="TwitterChirp"/>
              </a:rPr>
              <a:t>and</a:t>
            </a:r>
            <a:r>
              <a:rPr lang="tr-TR" sz="2400" dirty="0">
                <a:latin typeface="TwitterChirp"/>
              </a:rPr>
              <a:t> </a:t>
            </a:r>
            <a:r>
              <a:rPr lang="tr-TR" sz="2400" dirty="0" err="1">
                <a:latin typeface="TwitterChirp"/>
              </a:rPr>
              <a:t>Intelligence</a:t>
            </a:r>
            <a:r>
              <a:rPr lang="tr-TR" sz="2400" dirty="0">
                <a:latin typeface="TwitterChirp"/>
              </a:rPr>
              <a:t>" adlı ufuk açıcı bir makale yayınladı. Bu makalede, akıllı makinelerin nasıl inşa edileceğini ve zekalarının nasıl test edileceğini açıklamaya çalıştı. Makale: </a:t>
            </a:r>
            <a:r>
              <a:rPr lang="tr-TR" sz="2400" dirty="0">
                <a:solidFill>
                  <a:srgbClr val="C4E46E"/>
                </a:solidFill>
                <a:latin typeface="inherit"/>
                <a:hlinkClick r:id="rId2">
                  <a:extLst>
                    <a:ext uri="{A12FA001-AC4F-418D-AE19-62706E023703}">
                      <ahyp:hlinkClr xmlns:ahyp="http://schemas.microsoft.com/office/drawing/2018/hyperlinkcolor" val="tx"/>
                    </a:ext>
                  </a:extLst>
                </a:hlinkClick>
              </a:rPr>
              <a:t>https://</a:t>
            </a:r>
            <a:r>
              <a:rPr lang="tr-TR" sz="2400" dirty="0">
                <a:solidFill>
                  <a:srgbClr val="C4E46E"/>
                </a:solidFill>
                <a:latin typeface="TwitterChirp"/>
                <a:hlinkClick r:id="rId2">
                  <a:extLst>
                    <a:ext uri="{A12FA001-AC4F-418D-AE19-62706E023703}">
                      <ahyp:hlinkClr xmlns:ahyp="http://schemas.microsoft.com/office/drawing/2018/hyperlinkcolor" val="tx"/>
                    </a:ext>
                  </a:extLst>
                </a:hlinkClick>
              </a:rPr>
              <a:t>redirect.cs.umbc.edu/courses/471/pa</a:t>
            </a:r>
            <a:r>
              <a:rPr lang="tr-TR" sz="2400" dirty="0">
                <a:latin typeface="inherit"/>
                <a:hlinkClick r:id="rId2">
                  <a:extLst>
                    <a:ext uri="{A12FA001-AC4F-418D-AE19-62706E023703}">
                      <ahyp:hlinkClr xmlns:ahyp="http://schemas.microsoft.com/office/drawing/2018/hyperlinkcolor" val="tx"/>
                    </a:ext>
                  </a:extLst>
                </a:hlinkClick>
              </a:rPr>
              <a:t>pers/turing.pdf</a:t>
            </a:r>
            <a:endParaRPr lang="tr-TR" sz="2400" dirty="0"/>
          </a:p>
        </p:txBody>
      </p:sp>
      <p:pic>
        <p:nvPicPr>
          <p:cNvPr id="5" name="Resim 4">
            <a:extLst>
              <a:ext uri="{FF2B5EF4-FFF2-40B4-BE49-F238E27FC236}">
                <a16:creationId xmlns:a16="http://schemas.microsoft.com/office/drawing/2014/main" id="{AAEEFE72-6DF5-4B07-82ED-E3BA0CE26902}"/>
              </a:ext>
            </a:extLst>
          </p:cNvPr>
          <p:cNvPicPr>
            <a:picLocks noChangeAspect="1"/>
          </p:cNvPicPr>
          <p:nvPr/>
        </p:nvPicPr>
        <p:blipFill>
          <a:blip r:embed="rId3"/>
          <a:stretch>
            <a:fillRect/>
          </a:stretch>
        </p:blipFill>
        <p:spPr>
          <a:xfrm>
            <a:off x="2429163" y="2923679"/>
            <a:ext cx="5251532" cy="3289267"/>
          </a:xfrm>
          <a:prstGeom prst="rect">
            <a:avLst/>
          </a:prstGeom>
        </p:spPr>
      </p:pic>
    </p:spTree>
    <p:extLst>
      <p:ext uri="{BB962C8B-B14F-4D97-AF65-F5344CB8AC3E}">
        <p14:creationId xmlns:p14="http://schemas.microsoft.com/office/powerpoint/2010/main" val="2350165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8ED18AB-322F-40B1-9C98-1374DBCA046A}"/>
              </a:ext>
            </a:extLst>
          </p:cNvPr>
          <p:cNvSpPr txBox="1"/>
          <p:nvPr/>
        </p:nvSpPr>
        <p:spPr>
          <a:xfrm>
            <a:off x="406400" y="331236"/>
            <a:ext cx="6096000" cy="1569660"/>
          </a:xfrm>
          <a:prstGeom prst="rect">
            <a:avLst/>
          </a:prstGeom>
          <a:noFill/>
        </p:spPr>
        <p:txBody>
          <a:bodyPr wrap="square">
            <a:spAutoFit/>
          </a:bodyPr>
          <a:lstStyle/>
          <a:p>
            <a:pPr algn="just"/>
            <a:r>
              <a:rPr lang="tr-TR" sz="2400" dirty="0">
                <a:latin typeface="TwitterChirp"/>
              </a:rPr>
              <a:t>1955 - "Yapay Zeka" terimi icat edildi. 1956 - Yapay Zeka üzerine yapılan Dartmouth Araştırma Projesi, yapay zekanın bir çalışma alanı olarak doğuşunun en büyük işareti oldu.</a:t>
            </a:r>
            <a:endParaRPr lang="tr-TR" sz="2400" dirty="0"/>
          </a:p>
        </p:txBody>
      </p:sp>
      <p:pic>
        <p:nvPicPr>
          <p:cNvPr id="5" name="Resim 4">
            <a:extLst>
              <a:ext uri="{FF2B5EF4-FFF2-40B4-BE49-F238E27FC236}">
                <a16:creationId xmlns:a16="http://schemas.microsoft.com/office/drawing/2014/main" id="{1F5C2681-767D-4560-B032-1463FF4CC0FA}"/>
              </a:ext>
            </a:extLst>
          </p:cNvPr>
          <p:cNvPicPr>
            <a:picLocks noChangeAspect="1"/>
          </p:cNvPicPr>
          <p:nvPr/>
        </p:nvPicPr>
        <p:blipFill>
          <a:blip r:embed="rId2"/>
          <a:stretch>
            <a:fillRect/>
          </a:stretch>
        </p:blipFill>
        <p:spPr>
          <a:xfrm>
            <a:off x="812801" y="2254225"/>
            <a:ext cx="5200073" cy="4139521"/>
          </a:xfrm>
          <a:prstGeom prst="rect">
            <a:avLst/>
          </a:prstGeom>
          <a:ln w="3175" cap="sq">
            <a:solidFill>
              <a:schemeClr val="tx1"/>
            </a:solidFill>
            <a:prstDash val="solid"/>
            <a:miter lim="800000"/>
          </a:ln>
          <a:effectLst>
            <a:outerShdw blurRad="50800" dist="38100" dir="2700000" algn="tl" rotWithShape="0">
              <a:srgbClr val="000000">
                <a:alpha val="43000"/>
              </a:srgbClr>
            </a:outerShdw>
          </a:effectLst>
        </p:spPr>
      </p:pic>
      <p:pic>
        <p:nvPicPr>
          <p:cNvPr id="7" name="Resim 6">
            <a:extLst>
              <a:ext uri="{FF2B5EF4-FFF2-40B4-BE49-F238E27FC236}">
                <a16:creationId xmlns:a16="http://schemas.microsoft.com/office/drawing/2014/main" id="{3E0B7B4C-FC65-4202-A7BD-EAB08F755997}"/>
              </a:ext>
            </a:extLst>
          </p:cNvPr>
          <p:cNvPicPr>
            <a:picLocks noChangeAspect="1"/>
          </p:cNvPicPr>
          <p:nvPr/>
        </p:nvPicPr>
        <p:blipFill>
          <a:blip r:embed="rId3"/>
          <a:stretch>
            <a:fillRect/>
          </a:stretch>
        </p:blipFill>
        <p:spPr>
          <a:xfrm>
            <a:off x="6674939" y="739671"/>
            <a:ext cx="5283200" cy="5904220"/>
          </a:xfrm>
          <a:prstGeom prst="rect">
            <a:avLst/>
          </a:prstGeom>
        </p:spPr>
      </p:pic>
    </p:spTree>
    <p:extLst>
      <p:ext uri="{BB962C8B-B14F-4D97-AF65-F5344CB8AC3E}">
        <p14:creationId xmlns:p14="http://schemas.microsoft.com/office/powerpoint/2010/main" val="3324496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3EE06D9-547E-4A6C-B916-5914D916D212}"/>
              </a:ext>
            </a:extLst>
          </p:cNvPr>
          <p:cNvSpPr txBox="1"/>
          <p:nvPr/>
        </p:nvSpPr>
        <p:spPr>
          <a:xfrm>
            <a:off x="250434" y="721743"/>
            <a:ext cx="6096000" cy="4154984"/>
          </a:xfrm>
          <a:prstGeom prst="rect">
            <a:avLst/>
          </a:prstGeom>
          <a:noFill/>
        </p:spPr>
        <p:txBody>
          <a:bodyPr wrap="square">
            <a:spAutoFit/>
          </a:bodyPr>
          <a:lstStyle/>
          <a:p>
            <a:pPr algn="just"/>
            <a:r>
              <a:rPr lang="tr-TR" sz="2400" dirty="0">
                <a:latin typeface="TwitterChirp"/>
              </a:rPr>
              <a:t>1957 ile 1974 arasında teknolojik atılımlar hızlandı. Bu gelişmelerle bilgisayarlar daha fazla bilgi depolayabilir, daha hızlı, daha ucuz ve daha erişilebilir hale gelirler. Elbette bu sayede makine öğrenimi algoritmaları da gelişir.</a:t>
            </a:r>
          </a:p>
          <a:p>
            <a:pPr algn="just"/>
            <a:endParaRPr lang="tr-TR" sz="2400" dirty="0">
              <a:latin typeface="TwitterChirp"/>
            </a:endParaRPr>
          </a:p>
          <a:p>
            <a:pPr algn="just"/>
            <a:r>
              <a:rPr lang="tr-TR" sz="2400" dirty="0">
                <a:latin typeface="TwitterChirp"/>
              </a:rPr>
              <a:t>1957 - Örüntü tanımayı sağlayan erken bir yapay sinir ağı olan </a:t>
            </a:r>
            <a:r>
              <a:rPr lang="tr-TR" sz="2400" dirty="0" err="1">
                <a:latin typeface="TwitterChirp"/>
              </a:rPr>
              <a:t>Perceptron</a:t>
            </a:r>
            <a:r>
              <a:rPr lang="tr-TR" sz="2400" dirty="0">
                <a:latin typeface="TwitterChirp"/>
              </a:rPr>
              <a:t> geliştirildi. </a:t>
            </a:r>
            <a:r>
              <a:rPr lang="tr-TR" sz="2400" dirty="0" err="1">
                <a:latin typeface="TwitterChirp"/>
              </a:rPr>
              <a:t>The</a:t>
            </a:r>
            <a:r>
              <a:rPr lang="tr-TR" sz="2400" dirty="0">
                <a:latin typeface="TwitterChirp"/>
              </a:rPr>
              <a:t> New </a:t>
            </a:r>
            <a:r>
              <a:rPr lang="tr-TR" sz="2400" dirty="0" err="1">
                <a:latin typeface="TwitterChirp"/>
              </a:rPr>
              <a:t>Yorker</a:t>
            </a:r>
            <a:r>
              <a:rPr lang="tr-TR" sz="2400" dirty="0">
                <a:latin typeface="TwitterChirp"/>
              </a:rPr>
              <a:t> gazetesi, onu "olağanüstü bir makine ... düşünme anlamına gelen her şeyi yapabiliyor" olarak tanıttı.</a:t>
            </a:r>
            <a:endParaRPr lang="tr-TR" sz="2400" dirty="0"/>
          </a:p>
        </p:txBody>
      </p:sp>
      <p:pic>
        <p:nvPicPr>
          <p:cNvPr id="5" name="Resim 4">
            <a:extLst>
              <a:ext uri="{FF2B5EF4-FFF2-40B4-BE49-F238E27FC236}">
                <a16:creationId xmlns:a16="http://schemas.microsoft.com/office/drawing/2014/main" id="{8E10454C-02C7-43E4-B410-3FCD2CE70BDE}"/>
              </a:ext>
            </a:extLst>
          </p:cNvPr>
          <p:cNvPicPr>
            <a:picLocks noChangeAspect="1"/>
          </p:cNvPicPr>
          <p:nvPr/>
        </p:nvPicPr>
        <p:blipFill>
          <a:blip r:embed="rId2"/>
          <a:stretch>
            <a:fillRect/>
          </a:stretch>
        </p:blipFill>
        <p:spPr>
          <a:xfrm>
            <a:off x="6585528" y="0"/>
            <a:ext cx="5606473" cy="6858000"/>
          </a:xfrm>
          <a:prstGeom prst="rect">
            <a:avLst/>
          </a:prstGeom>
        </p:spPr>
      </p:pic>
    </p:spTree>
    <p:extLst>
      <p:ext uri="{BB962C8B-B14F-4D97-AF65-F5344CB8AC3E}">
        <p14:creationId xmlns:p14="http://schemas.microsoft.com/office/powerpoint/2010/main" val="301510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EAF2408-36EF-4E59-8EC0-48498D9D4407}"/>
              </a:ext>
            </a:extLst>
          </p:cNvPr>
          <p:cNvSpPr txBox="1"/>
          <p:nvPr/>
        </p:nvSpPr>
        <p:spPr>
          <a:xfrm>
            <a:off x="0" y="183578"/>
            <a:ext cx="10278319" cy="1569660"/>
          </a:xfrm>
          <a:prstGeom prst="rect">
            <a:avLst/>
          </a:prstGeom>
          <a:noFill/>
        </p:spPr>
        <p:txBody>
          <a:bodyPr wrap="square">
            <a:spAutoFit/>
          </a:bodyPr>
          <a:lstStyle/>
          <a:p>
            <a:pPr algn="just"/>
            <a:r>
              <a:rPr lang="tr-TR" sz="2400" dirty="0">
                <a:latin typeface="TwitterChirp"/>
              </a:rPr>
              <a:t>1961 - </a:t>
            </a:r>
            <a:r>
              <a:rPr lang="tr-TR" sz="2400" dirty="0" err="1">
                <a:latin typeface="TwitterChirp"/>
              </a:rPr>
              <a:t>Unimation</a:t>
            </a:r>
            <a:r>
              <a:rPr lang="tr-TR" sz="2400" dirty="0">
                <a:latin typeface="TwitterChirp"/>
              </a:rPr>
              <a:t> </a:t>
            </a:r>
            <a:r>
              <a:rPr lang="tr-TR" sz="2400" dirty="0" err="1">
                <a:latin typeface="TwitterChirp"/>
              </a:rPr>
              <a:t>Company</a:t>
            </a:r>
            <a:r>
              <a:rPr lang="tr-TR" sz="2400" dirty="0">
                <a:latin typeface="TwitterChirp"/>
              </a:rPr>
              <a:t>, endüstriyel kullanım için tasarlanmış ilk robotu piyasaya sürdü. 1963 - MIT, ilk sinir ağı öğrenme makinesini geliştirdi. 1966 - ELIZA programı geliştirildi. Bu program ile bir terapisti taklit edildi. İzleyin: </a:t>
            </a:r>
            <a:r>
              <a:rPr lang="tr-TR" sz="2400" dirty="0">
                <a:solidFill>
                  <a:srgbClr val="BDE0FB"/>
                </a:solidFill>
                <a:latin typeface="inherit"/>
                <a:hlinkClick r:id="rId2">
                  <a:extLst>
                    <a:ext uri="{A12FA001-AC4F-418D-AE19-62706E023703}">
                      <ahyp:hlinkClr xmlns:ahyp="http://schemas.microsoft.com/office/drawing/2018/hyperlinkcolor" val="tx"/>
                    </a:ext>
                  </a:extLst>
                </a:hlinkClick>
              </a:rPr>
              <a:t>https://</a:t>
            </a:r>
            <a:r>
              <a:rPr lang="tr-TR" sz="2400" dirty="0">
                <a:latin typeface="TwitterChirp"/>
                <a:hlinkClick r:id="rId2">
                  <a:extLst>
                    <a:ext uri="{A12FA001-AC4F-418D-AE19-62706E023703}">
                      <ahyp:hlinkClr xmlns:ahyp="http://schemas.microsoft.com/office/drawing/2018/hyperlinkcolor" val="tx"/>
                    </a:ext>
                  </a:extLst>
                </a:hlinkClick>
              </a:rPr>
              <a:t>youtu.be/8jGpkdPO-1Y</a:t>
            </a:r>
            <a:endParaRPr lang="tr-TR" sz="2400" dirty="0"/>
          </a:p>
        </p:txBody>
      </p:sp>
      <p:pic>
        <p:nvPicPr>
          <p:cNvPr id="5" name="Resim 4">
            <a:extLst>
              <a:ext uri="{FF2B5EF4-FFF2-40B4-BE49-F238E27FC236}">
                <a16:creationId xmlns:a16="http://schemas.microsoft.com/office/drawing/2014/main" id="{B485B194-948D-4B5E-A199-10DE3C1928C5}"/>
              </a:ext>
            </a:extLst>
          </p:cNvPr>
          <p:cNvPicPr>
            <a:picLocks noChangeAspect="1"/>
          </p:cNvPicPr>
          <p:nvPr/>
        </p:nvPicPr>
        <p:blipFill>
          <a:blip r:embed="rId3"/>
          <a:stretch>
            <a:fillRect/>
          </a:stretch>
        </p:blipFill>
        <p:spPr>
          <a:xfrm>
            <a:off x="794327" y="1710125"/>
            <a:ext cx="7924800" cy="4975999"/>
          </a:xfrm>
          <a:prstGeom prst="rect">
            <a:avLst/>
          </a:prstGeom>
        </p:spPr>
      </p:pic>
    </p:spTree>
    <p:extLst>
      <p:ext uri="{BB962C8B-B14F-4D97-AF65-F5344CB8AC3E}">
        <p14:creationId xmlns:p14="http://schemas.microsoft.com/office/powerpoint/2010/main" val="1983860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8B79FCC-4763-40E6-8E26-A4BA06D10249}"/>
              </a:ext>
            </a:extLst>
          </p:cNvPr>
          <p:cNvSpPr txBox="1"/>
          <p:nvPr/>
        </p:nvSpPr>
        <p:spPr>
          <a:xfrm>
            <a:off x="230909" y="2215515"/>
            <a:ext cx="6096000" cy="1938992"/>
          </a:xfrm>
          <a:prstGeom prst="rect">
            <a:avLst/>
          </a:prstGeom>
          <a:noFill/>
        </p:spPr>
        <p:txBody>
          <a:bodyPr wrap="square">
            <a:spAutoFit/>
          </a:bodyPr>
          <a:lstStyle/>
          <a:p>
            <a:pPr algn="just"/>
            <a:r>
              <a:rPr lang="tr-TR" sz="2400" dirty="0">
                <a:latin typeface="TwitterChirp"/>
              </a:rPr>
              <a:t>1970 - Japonya'daki </a:t>
            </a:r>
            <a:r>
              <a:rPr lang="tr-TR" sz="2400" dirty="0" err="1">
                <a:latin typeface="TwitterChirp"/>
              </a:rPr>
              <a:t>Waseda</a:t>
            </a:r>
            <a:r>
              <a:rPr lang="tr-TR" sz="2400" dirty="0">
                <a:latin typeface="TwitterChirp"/>
              </a:rPr>
              <a:t> Üniversitesi'nde ilk </a:t>
            </a:r>
            <a:r>
              <a:rPr lang="tr-TR" sz="2400" dirty="0" err="1">
                <a:latin typeface="TwitterChirp"/>
              </a:rPr>
              <a:t>antropomorfik</a:t>
            </a:r>
            <a:r>
              <a:rPr lang="tr-TR" sz="2400" dirty="0">
                <a:latin typeface="TwitterChirp"/>
              </a:rPr>
              <a:t> robot olan WABOT-1 geliştirildi. WABOT-1, bir uzuv kontrol sistemi, bir görüş sistemi ve bir konuşma sisteminden oluşuyordu.</a:t>
            </a:r>
            <a:endParaRPr lang="tr-TR" sz="2400" dirty="0"/>
          </a:p>
        </p:txBody>
      </p:sp>
      <p:pic>
        <p:nvPicPr>
          <p:cNvPr id="5" name="Resim 4">
            <a:extLst>
              <a:ext uri="{FF2B5EF4-FFF2-40B4-BE49-F238E27FC236}">
                <a16:creationId xmlns:a16="http://schemas.microsoft.com/office/drawing/2014/main" id="{1F4B9957-EEF2-452E-8D5B-AF70B441CEFC}"/>
              </a:ext>
            </a:extLst>
          </p:cNvPr>
          <p:cNvPicPr>
            <a:picLocks noChangeAspect="1"/>
          </p:cNvPicPr>
          <p:nvPr/>
        </p:nvPicPr>
        <p:blipFill>
          <a:blip r:embed="rId2"/>
          <a:stretch>
            <a:fillRect/>
          </a:stretch>
        </p:blipFill>
        <p:spPr>
          <a:xfrm>
            <a:off x="6373091" y="120072"/>
            <a:ext cx="5634181" cy="4678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8251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0B45AD37-CB9D-4045-BD50-ACD845109D00}"/>
              </a:ext>
            </a:extLst>
          </p:cNvPr>
          <p:cNvSpPr txBox="1"/>
          <p:nvPr/>
        </p:nvSpPr>
        <p:spPr>
          <a:xfrm>
            <a:off x="4645891" y="765530"/>
            <a:ext cx="6096000" cy="2677656"/>
          </a:xfrm>
          <a:prstGeom prst="rect">
            <a:avLst/>
          </a:prstGeom>
          <a:noFill/>
        </p:spPr>
        <p:txBody>
          <a:bodyPr wrap="square">
            <a:spAutoFit/>
          </a:bodyPr>
          <a:lstStyle/>
          <a:p>
            <a:pPr algn="just"/>
            <a:r>
              <a:rPr lang="tr-TR" sz="2400" dirty="0">
                <a:latin typeface="TwitterChirp"/>
              </a:rPr>
              <a:t>1988 - </a:t>
            </a:r>
            <a:r>
              <a:rPr lang="tr-TR" sz="2400" dirty="0" err="1">
                <a:latin typeface="TwitterChirp"/>
              </a:rPr>
              <a:t>Judea</a:t>
            </a:r>
            <a:r>
              <a:rPr lang="tr-TR" sz="2400" dirty="0">
                <a:latin typeface="TwitterChirp"/>
              </a:rPr>
              <a:t> </a:t>
            </a:r>
            <a:r>
              <a:rPr lang="tr-TR" sz="2400" dirty="0" err="1">
                <a:latin typeface="TwitterChirp"/>
              </a:rPr>
              <a:t>Pearl</a:t>
            </a:r>
            <a:r>
              <a:rPr lang="tr-TR" sz="2400" dirty="0">
                <a:latin typeface="TwitterChirp"/>
              </a:rPr>
              <a:t> </a:t>
            </a:r>
            <a:r>
              <a:rPr lang="tr-TR" sz="2400" dirty="0">
                <a:latin typeface="TwitterChirp"/>
                <a:hlinkClick r:id="rId2">
                  <a:extLst>
                    <a:ext uri="{A12FA001-AC4F-418D-AE19-62706E023703}">
                      <ahyp:hlinkClr xmlns:ahyp="http://schemas.microsoft.com/office/drawing/2018/hyperlinkcolor" val="tx"/>
                    </a:ext>
                  </a:extLst>
                </a:hlinkClick>
              </a:rPr>
              <a:t>@yudapearl</a:t>
            </a:r>
            <a:endParaRPr lang="tr-TR" sz="2400" dirty="0">
              <a:latin typeface="TwitterChirp"/>
            </a:endParaRPr>
          </a:p>
          <a:p>
            <a:pPr algn="just"/>
            <a:r>
              <a:rPr lang="tr-TR" sz="2400" dirty="0">
                <a:latin typeface="TwitterChirp"/>
              </a:rPr>
              <a:t>"Akıllı Sistemlerde </a:t>
            </a:r>
            <a:r>
              <a:rPr lang="tr-TR" sz="2400" dirty="0" err="1">
                <a:latin typeface="TwitterChirp"/>
              </a:rPr>
              <a:t>Olasılıksal</a:t>
            </a:r>
            <a:r>
              <a:rPr lang="tr-TR" sz="2400" dirty="0">
                <a:latin typeface="TwitterChirp"/>
              </a:rPr>
              <a:t> Akıl Yürütme" çalışmasını yayınladı. Bu çalışma yapay zeka alanında, doğa bilimlerinde ve diğer birçok mühendislik dalında devrim yarattı. Okuyun: </a:t>
            </a:r>
            <a:r>
              <a:rPr lang="tr-TR" sz="2400" dirty="0">
                <a:solidFill>
                  <a:srgbClr val="C4E46E"/>
                </a:solidFill>
                <a:latin typeface="inherit"/>
                <a:hlinkClick r:id="rId3">
                  <a:extLst>
                    <a:ext uri="{A12FA001-AC4F-418D-AE19-62706E023703}">
                      <ahyp:hlinkClr xmlns:ahyp="http://schemas.microsoft.com/office/drawing/2018/hyperlinkcolor" val="tx"/>
                    </a:ext>
                  </a:extLst>
                </a:hlinkClick>
              </a:rPr>
              <a:t>https://</a:t>
            </a:r>
            <a:r>
              <a:rPr lang="tr-TR" sz="2400" dirty="0">
                <a:solidFill>
                  <a:srgbClr val="C4E46E"/>
                </a:solidFill>
                <a:latin typeface="TwitterChirp"/>
                <a:hlinkClick r:id="rId3">
                  <a:extLst>
                    <a:ext uri="{A12FA001-AC4F-418D-AE19-62706E023703}">
                      <ahyp:hlinkClr xmlns:ahyp="http://schemas.microsoft.com/office/drawing/2018/hyperlinkcolor" val="tx"/>
                    </a:ext>
                  </a:extLst>
                </a:hlinkClick>
              </a:rPr>
              <a:t>api.semanticscholar.org/CorpusID:32583</a:t>
            </a:r>
            <a:r>
              <a:rPr lang="tr-TR" sz="2400" dirty="0">
                <a:latin typeface="inherit"/>
                <a:hlinkClick r:id="rId3">
                  <a:extLst>
                    <a:ext uri="{A12FA001-AC4F-418D-AE19-62706E023703}">
                      <ahyp:hlinkClr xmlns:ahyp="http://schemas.microsoft.com/office/drawing/2018/hyperlinkcolor" val="tx"/>
                    </a:ext>
                  </a:extLst>
                </a:hlinkClick>
              </a:rPr>
              <a:t>695</a:t>
            </a:r>
            <a:endParaRPr lang="tr-TR" sz="2400" dirty="0"/>
          </a:p>
        </p:txBody>
      </p:sp>
      <p:pic>
        <p:nvPicPr>
          <p:cNvPr id="5" name="Resim 4">
            <a:extLst>
              <a:ext uri="{FF2B5EF4-FFF2-40B4-BE49-F238E27FC236}">
                <a16:creationId xmlns:a16="http://schemas.microsoft.com/office/drawing/2014/main" id="{D61C9ACC-E962-46A2-AC15-0133DC8CE4D3}"/>
              </a:ext>
            </a:extLst>
          </p:cNvPr>
          <p:cNvPicPr>
            <a:picLocks noChangeAspect="1"/>
          </p:cNvPicPr>
          <p:nvPr/>
        </p:nvPicPr>
        <p:blipFill>
          <a:blip r:embed="rId4"/>
          <a:stretch>
            <a:fillRect/>
          </a:stretch>
        </p:blipFill>
        <p:spPr>
          <a:xfrm>
            <a:off x="1491673" y="443346"/>
            <a:ext cx="2983345" cy="6035788"/>
          </a:xfrm>
          <a:prstGeom prst="rect">
            <a:avLst/>
          </a:prstGeom>
        </p:spPr>
      </p:pic>
      <p:pic>
        <p:nvPicPr>
          <p:cNvPr id="7" name="Resim 6">
            <a:extLst>
              <a:ext uri="{FF2B5EF4-FFF2-40B4-BE49-F238E27FC236}">
                <a16:creationId xmlns:a16="http://schemas.microsoft.com/office/drawing/2014/main" id="{A49F847A-70A2-4B58-9C89-C06612AAF24D}"/>
              </a:ext>
            </a:extLst>
          </p:cNvPr>
          <p:cNvPicPr>
            <a:picLocks noChangeAspect="1"/>
          </p:cNvPicPr>
          <p:nvPr/>
        </p:nvPicPr>
        <p:blipFill>
          <a:blip r:embed="rId5"/>
          <a:stretch>
            <a:fillRect/>
          </a:stretch>
        </p:blipFill>
        <p:spPr>
          <a:xfrm>
            <a:off x="5548129" y="3495553"/>
            <a:ext cx="4687140" cy="3169573"/>
          </a:xfrm>
          <a:prstGeom prst="rect">
            <a:avLst/>
          </a:prstGeom>
        </p:spPr>
      </p:pic>
    </p:spTree>
    <p:extLst>
      <p:ext uri="{BB962C8B-B14F-4D97-AF65-F5344CB8AC3E}">
        <p14:creationId xmlns:p14="http://schemas.microsoft.com/office/powerpoint/2010/main" val="3532915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646017FE-9E3A-4F2A-8918-3E5DF691BBFF}"/>
              </a:ext>
            </a:extLst>
          </p:cNvPr>
          <p:cNvSpPr txBox="1"/>
          <p:nvPr/>
        </p:nvSpPr>
        <p:spPr>
          <a:xfrm>
            <a:off x="350981" y="1310413"/>
            <a:ext cx="6096000" cy="2308324"/>
          </a:xfrm>
          <a:prstGeom prst="rect">
            <a:avLst/>
          </a:prstGeom>
          <a:noFill/>
        </p:spPr>
        <p:txBody>
          <a:bodyPr wrap="square">
            <a:spAutoFit/>
          </a:bodyPr>
          <a:lstStyle/>
          <a:p>
            <a:pPr algn="just"/>
            <a:r>
              <a:rPr lang="tr-TR" sz="2400" dirty="0">
                <a:latin typeface="TwitterChirp"/>
              </a:rPr>
              <a:t>1988 - </a:t>
            </a:r>
            <a:r>
              <a:rPr lang="tr-TR" sz="2400" dirty="0" err="1">
                <a:latin typeface="TwitterChirp"/>
              </a:rPr>
              <a:t>Rollo</a:t>
            </a:r>
            <a:r>
              <a:rPr lang="tr-TR" sz="2400" dirty="0">
                <a:latin typeface="TwitterChirp"/>
              </a:rPr>
              <a:t> </a:t>
            </a:r>
            <a:r>
              <a:rPr lang="tr-TR" sz="2400" dirty="0" err="1">
                <a:latin typeface="TwitterChirp"/>
              </a:rPr>
              <a:t>Carpenter</a:t>
            </a:r>
            <a:r>
              <a:rPr lang="tr-TR" sz="2400" dirty="0">
                <a:latin typeface="TwitterChirp"/>
              </a:rPr>
              <a:t>, sohbet robotu </a:t>
            </a:r>
            <a:r>
              <a:rPr lang="tr-TR" sz="2400" dirty="0" err="1">
                <a:latin typeface="TwitterChirp"/>
              </a:rPr>
              <a:t>Jabberwacky'yi</a:t>
            </a:r>
            <a:r>
              <a:rPr lang="tr-TR" sz="2400" dirty="0">
                <a:latin typeface="TwitterChirp"/>
              </a:rPr>
              <a:t> geliştirdi. Amaç, "doğal insan sohbetini ilginç, eğlenceli ve esprili bir şekilde </a:t>
            </a:r>
            <a:r>
              <a:rPr lang="tr-TR" sz="2400" dirty="0" err="1">
                <a:latin typeface="TwitterChirp"/>
              </a:rPr>
              <a:t>simüle</a:t>
            </a:r>
            <a:r>
              <a:rPr lang="tr-TR" sz="2400" dirty="0">
                <a:latin typeface="TwitterChirp"/>
              </a:rPr>
              <a:t> etmek" olarak açıklanmıştı. Bu, insan etkileşimi yoluyla yapay zeka yaratmaya yönelik en önemli erken girişimlerden birisidir.</a:t>
            </a:r>
            <a:endParaRPr lang="tr-TR" sz="2400" dirty="0"/>
          </a:p>
        </p:txBody>
      </p:sp>
      <p:pic>
        <p:nvPicPr>
          <p:cNvPr id="5" name="Resim 4">
            <a:extLst>
              <a:ext uri="{FF2B5EF4-FFF2-40B4-BE49-F238E27FC236}">
                <a16:creationId xmlns:a16="http://schemas.microsoft.com/office/drawing/2014/main" id="{FFDE040B-6A49-4F0F-9213-B6FC6625E3A4}"/>
              </a:ext>
            </a:extLst>
          </p:cNvPr>
          <p:cNvPicPr>
            <a:picLocks noChangeAspect="1"/>
          </p:cNvPicPr>
          <p:nvPr/>
        </p:nvPicPr>
        <p:blipFill>
          <a:blip r:embed="rId2"/>
          <a:stretch>
            <a:fillRect/>
          </a:stretch>
        </p:blipFill>
        <p:spPr>
          <a:xfrm>
            <a:off x="6678212" y="175491"/>
            <a:ext cx="5337973" cy="6410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5783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132210E-A41D-407D-AA9B-58E3EBA95A83}"/>
              </a:ext>
            </a:extLst>
          </p:cNvPr>
          <p:cNvSpPr txBox="1"/>
          <p:nvPr/>
        </p:nvSpPr>
        <p:spPr>
          <a:xfrm>
            <a:off x="565406" y="778212"/>
            <a:ext cx="9531927" cy="1405256"/>
          </a:xfrm>
          <a:prstGeom prst="rect">
            <a:avLst/>
          </a:prstGeom>
          <a:noFill/>
        </p:spPr>
        <p:txBody>
          <a:bodyPr wrap="square">
            <a:spAutoFit/>
          </a:bodyPr>
          <a:lstStyle/>
          <a:p>
            <a:pPr algn="just"/>
            <a:r>
              <a:rPr lang="tr-TR" sz="2133" dirty="0">
                <a:latin typeface="Tahoma" panose="020B0604030504040204" pitchFamily="34" charset="0"/>
                <a:ea typeface="Tahoma" panose="020B0604030504040204" pitchFamily="34" charset="0"/>
                <a:cs typeface="Tahoma" panose="020B0604030504040204" pitchFamily="34" charset="0"/>
              </a:rPr>
              <a:t>1991'de internetin ortaya çıkışı, çevrimiçi bağlantıların ve verilerin, herhangi biriyle nerede olursanız olun paylaşılmasını mümkün kılmıştı. Veriler yapay zekanın yakıtı olduğundan, bu gelişmenin yapay zeka için çok önemli bir an olduğu ileriki yıllarda anlaşıldı.</a:t>
            </a:r>
          </a:p>
        </p:txBody>
      </p:sp>
      <p:pic>
        <p:nvPicPr>
          <p:cNvPr id="5" name="Resim 4">
            <a:extLst>
              <a:ext uri="{FF2B5EF4-FFF2-40B4-BE49-F238E27FC236}">
                <a16:creationId xmlns:a16="http://schemas.microsoft.com/office/drawing/2014/main" id="{EDED5E4F-8AC4-47B3-B26F-60B9CE1F4C83}"/>
              </a:ext>
            </a:extLst>
          </p:cNvPr>
          <p:cNvPicPr>
            <a:picLocks noChangeAspect="1"/>
          </p:cNvPicPr>
          <p:nvPr/>
        </p:nvPicPr>
        <p:blipFill>
          <a:blip r:embed="rId2"/>
          <a:stretch>
            <a:fillRect/>
          </a:stretch>
        </p:blipFill>
        <p:spPr>
          <a:xfrm>
            <a:off x="1909855" y="2317958"/>
            <a:ext cx="7743431" cy="4407711"/>
          </a:xfrm>
          <a:prstGeom prst="rect">
            <a:avLst/>
          </a:prstGeom>
        </p:spPr>
      </p:pic>
    </p:spTree>
    <p:extLst>
      <p:ext uri="{BB962C8B-B14F-4D97-AF65-F5344CB8AC3E}">
        <p14:creationId xmlns:p14="http://schemas.microsoft.com/office/powerpoint/2010/main" val="1772926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C80E6954-3405-4539-9702-5E503AE54F37}"/>
              </a:ext>
            </a:extLst>
          </p:cNvPr>
          <p:cNvSpPr txBox="1"/>
          <p:nvPr/>
        </p:nvSpPr>
        <p:spPr>
          <a:xfrm>
            <a:off x="381965" y="386655"/>
            <a:ext cx="6776216" cy="1569660"/>
          </a:xfrm>
          <a:prstGeom prst="rect">
            <a:avLst/>
          </a:prstGeom>
          <a:noFill/>
        </p:spPr>
        <p:txBody>
          <a:bodyPr wrap="square">
            <a:spAutoFit/>
          </a:bodyPr>
          <a:lstStyle/>
          <a:p>
            <a:pPr algn="just"/>
            <a:r>
              <a:rPr lang="tr-TR" sz="2400" dirty="0">
                <a:latin typeface="TwitterChirp"/>
              </a:rPr>
              <a:t>1995 - </a:t>
            </a:r>
            <a:r>
              <a:rPr lang="tr-TR" sz="2400" dirty="0" err="1">
                <a:latin typeface="TwitterChirp"/>
              </a:rPr>
              <a:t>chatbot</a:t>
            </a:r>
            <a:r>
              <a:rPr lang="tr-TR" sz="2400" dirty="0">
                <a:latin typeface="TwitterChirp"/>
              </a:rPr>
              <a:t> ALICE (Yapay Dilsel İnternet Bilgisayar Varlığı) geliştirildi. İnternet sayesinde, benzeri görülmemiş bir ölçekte doğal dil örnek veri toplama örnekleri içerdi.</a:t>
            </a:r>
            <a:endParaRPr lang="tr-TR" sz="2400" dirty="0"/>
          </a:p>
        </p:txBody>
      </p:sp>
      <p:sp>
        <p:nvSpPr>
          <p:cNvPr id="5" name="Metin kutusu 4">
            <a:extLst>
              <a:ext uri="{FF2B5EF4-FFF2-40B4-BE49-F238E27FC236}">
                <a16:creationId xmlns:a16="http://schemas.microsoft.com/office/drawing/2014/main" id="{C870D7BE-8AD2-45C2-AF6A-4DB9F195F03D}"/>
              </a:ext>
            </a:extLst>
          </p:cNvPr>
          <p:cNvSpPr txBox="1"/>
          <p:nvPr/>
        </p:nvSpPr>
        <p:spPr>
          <a:xfrm>
            <a:off x="7158181" y="866761"/>
            <a:ext cx="6096000" cy="830997"/>
          </a:xfrm>
          <a:prstGeom prst="rect">
            <a:avLst/>
          </a:prstGeom>
          <a:noFill/>
        </p:spPr>
        <p:txBody>
          <a:bodyPr wrap="square">
            <a:spAutoFit/>
          </a:bodyPr>
          <a:lstStyle/>
          <a:p>
            <a:r>
              <a:rPr lang="tr-TR" sz="2400" dirty="0"/>
              <a:t>https://alicebot.org/</a:t>
            </a:r>
          </a:p>
          <a:p>
            <a:endParaRPr lang="tr-TR" sz="2400" dirty="0"/>
          </a:p>
        </p:txBody>
      </p:sp>
      <p:sp>
        <p:nvSpPr>
          <p:cNvPr id="9" name="Metin kutusu 8">
            <a:extLst>
              <a:ext uri="{FF2B5EF4-FFF2-40B4-BE49-F238E27FC236}">
                <a16:creationId xmlns:a16="http://schemas.microsoft.com/office/drawing/2014/main" id="{EA79280E-58A6-4F54-83B0-C4A42E07A65E}"/>
              </a:ext>
            </a:extLst>
          </p:cNvPr>
          <p:cNvSpPr txBox="1"/>
          <p:nvPr/>
        </p:nvSpPr>
        <p:spPr>
          <a:xfrm>
            <a:off x="191653" y="2668157"/>
            <a:ext cx="6627091" cy="2308324"/>
          </a:xfrm>
          <a:prstGeom prst="rect">
            <a:avLst/>
          </a:prstGeom>
          <a:noFill/>
        </p:spPr>
        <p:txBody>
          <a:bodyPr wrap="square">
            <a:spAutoFit/>
          </a:bodyPr>
          <a:lstStyle/>
          <a:p>
            <a:pPr algn="just"/>
            <a:r>
              <a:rPr lang="tr-TR" sz="2400" dirty="0">
                <a:latin typeface="TwitterChirp"/>
              </a:rPr>
              <a:t>1997 - IBM'in </a:t>
            </a:r>
            <a:r>
              <a:rPr lang="tr-TR" sz="2400" dirty="0" err="1">
                <a:latin typeface="TwitterChirp"/>
              </a:rPr>
              <a:t>Deep</a:t>
            </a:r>
            <a:r>
              <a:rPr lang="tr-TR" sz="2400" dirty="0">
                <a:latin typeface="TwitterChirp"/>
              </a:rPr>
              <a:t> </a:t>
            </a:r>
            <a:r>
              <a:rPr lang="tr-TR" sz="2400" dirty="0" err="1">
                <a:latin typeface="TwitterChirp"/>
              </a:rPr>
              <a:t>Blue'su</a:t>
            </a:r>
            <a:r>
              <a:rPr lang="tr-TR" sz="2400" dirty="0">
                <a:latin typeface="TwitterChirp"/>
              </a:rPr>
              <a:t> dünya satranç şampiyonu Garry </a:t>
            </a:r>
            <a:r>
              <a:rPr lang="tr-TR" sz="2400" dirty="0" err="1">
                <a:latin typeface="TwitterChirp"/>
              </a:rPr>
              <a:t>Kasparov'u</a:t>
            </a:r>
            <a:r>
              <a:rPr lang="tr-TR" sz="2400" dirty="0">
                <a:latin typeface="TwitterChirp"/>
              </a:rPr>
              <a:t> altı maçlık bir seride yendi. 1998 - Google, ilk ticari arama motorunu başlattı. Arama sonuçlarını iyileştirmek için AI kullandı. 1999 - Sony, eğlenceye yönelik ilk robotlardan biri olan AIBO robotunu tanıttı.</a:t>
            </a:r>
            <a:endParaRPr lang="tr-TR" sz="2400" dirty="0"/>
          </a:p>
        </p:txBody>
      </p:sp>
      <p:pic>
        <p:nvPicPr>
          <p:cNvPr id="11" name="Resim 10">
            <a:extLst>
              <a:ext uri="{FF2B5EF4-FFF2-40B4-BE49-F238E27FC236}">
                <a16:creationId xmlns:a16="http://schemas.microsoft.com/office/drawing/2014/main" id="{9148808C-9D82-4AB3-BC58-F7E56E16FD15}"/>
              </a:ext>
            </a:extLst>
          </p:cNvPr>
          <p:cNvPicPr>
            <a:picLocks noChangeAspect="1"/>
          </p:cNvPicPr>
          <p:nvPr/>
        </p:nvPicPr>
        <p:blipFill>
          <a:blip r:embed="rId2"/>
          <a:stretch>
            <a:fillRect/>
          </a:stretch>
        </p:blipFill>
        <p:spPr>
          <a:xfrm>
            <a:off x="7158182" y="2669309"/>
            <a:ext cx="4705759" cy="2673727"/>
          </a:xfrm>
          <a:prstGeom prst="rect">
            <a:avLst/>
          </a:prstGeom>
        </p:spPr>
      </p:pic>
      <p:sp>
        <p:nvSpPr>
          <p:cNvPr id="13" name="Metin kutusu 12">
            <a:extLst>
              <a:ext uri="{FF2B5EF4-FFF2-40B4-BE49-F238E27FC236}">
                <a16:creationId xmlns:a16="http://schemas.microsoft.com/office/drawing/2014/main" id="{1FFA79D8-F743-483C-BA8C-88EF8EA507E8}"/>
              </a:ext>
            </a:extLst>
          </p:cNvPr>
          <p:cNvSpPr txBox="1"/>
          <p:nvPr/>
        </p:nvSpPr>
        <p:spPr>
          <a:xfrm>
            <a:off x="265545" y="5360172"/>
            <a:ext cx="6945483" cy="1200329"/>
          </a:xfrm>
          <a:prstGeom prst="rect">
            <a:avLst/>
          </a:prstGeom>
          <a:noFill/>
        </p:spPr>
        <p:txBody>
          <a:bodyPr wrap="square">
            <a:spAutoFit/>
          </a:bodyPr>
          <a:lstStyle/>
          <a:p>
            <a:pPr algn="just"/>
            <a:r>
              <a:rPr lang="tr-TR" sz="2400" dirty="0">
                <a:latin typeface="TwitterChirp"/>
              </a:rPr>
              <a:t>2000 - </a:t>
            </a:r>
            <a:r>
              <a:rPr lang="tr-TR" sz="2400" dirty="0" err="1">
                <a:latin typeface="TwitterChirp"/>
              </a:rPr>
              <a:t>MIT'den</a:t>
            </a:r>
            <a:r>
              <a:rPr lang="tr-TR" sz="2400" dirty="0">
                <a:latin typeface="TwitterChirp"/>
              </a:rPr>
              <a:t> </a:t>
            </a:r>
            <a:r>
              <a:rPr lang="tr-TR" sz="2400" dirty="0" err="1">
                <a:latin typeface="TwitterChirp"/>
              </a:rPr>
              <a:t>Cynthia</a:t>
            </a:r>
            <a:r>
              <a:rPr lang="tr-TR" sz="2400" dirty="0">
                <a:latin typeface="TwitterChirp"/>
              </a:rPr>
              <a:t> </a:t>
            </a:r>
            <a:r>
              <a:rPr lang="tr-TR" sz="2400" dirty="0" err="1">
                <a:latin typeface="TwitterChirp"/>
              </a:rPr>
              <a:t>Breazeal</a:t>
            </a:r>
            <a:r>
              <a:rPr lang="tr-TR" sz="2400" dirty="0">
                <a:latin typeface="TwitterChirp"/>
              </a:rPr>
              <a:t> </a:t>
            </a:r>
            <a:r>
              <a:rPr lang="tr-TR" sz="2400" dirty="0" err="1">
                <a:latin typeface="TwitterChirp"/>
                <a:hlinkClick r:id="rId3">
                  <a:extLst>
                    <a:ext uri="{A12FA001-AC4F-418D-AE19-62706E023703}">
                      <ahyp:hlinkClr xmlns:ahyp="http://schemas.microsoft.com/office/drawing/2018/hyperlinkcolor" val="tx"/>
                    </a:ext>
                  </a:extLst>
                </a:hlinkClick>
              </a:rPr>
              <a:t>cynthiabreazeal</a:t>
            </a:r>
            <a:endParaRPr lang="tr-TR" sz="2400" dirty="0">
              <a:latin typeface="TwitterChirp"/>
            </a:endParaRPr>
          </a:p>
          <a:p>
            <a:pPr algn="just"/>
            <a:r>
              <a:rPr lang="tr-TR" sz="2400" dirty="0">
                <a:latin typeface="TwitterChirp"/>
              </a:rPr>
              <a:t>duyguları tanıyabilen ve </a:t>
            </a:r>
            <a:r>
              <a:rPr lang="tr-TR" sz="2400" dirty="0" err="1">
                <a:latin typeface="TwitterChirp"/>
              </a:rPr>
              <a:t>simüle</a:t>
            </a:r>
            <a:r>
              <a:rPr lang="tr-TR" sz="2400" dirty="0">
                <a:latin typeface="TwitterChirp"/>
              </a:rPr>
              <a:t> edebilen bir robot olan </a:t>
            </a:r>
            <a:r>
              <a:rPr lang="tr-TR" sz="2400" dirty="0" err="1">
                <a:latin typeface="TwitterChirp"/>
              </a:rPr>
              <a:t>Kismet'i</a:t>
            </a:r>
            <a:r>
              <a:rPr lang="tr-TR" sz="2400" dirty="0">
                <a:latin typeface="TwitterChirp"/>
              </a:rPr>
              <a:t> geliştirir.</a:t>
            </a:r>
            <a:endParaRPr lang="tr-TR" sz="2400" dirty="0"/>
          </a:p>
        </p:txBody>
      </p:sp>
    </p:spTree>
    <p:extLst>
      <p:ext uri="{BB962C8B-B14F-4D97-AF65-F5344CB8AC3E}">
        <p14:creationId xmlns:p14="http://schemas.microsoft.com/office/powerpoint/2010/main" val="3284408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FF00"/>
                </a:solidFill>
              </a:rPr>
              <a:t>Makine</a:t>
            </a:r>
            <a:r>
              <a:rPr dirty="0">
                <a:solidFill>
                  <a:srgbClr val="FFFF00"/>
                </a:solidFill>
              </a:rPr>
              <a:t> </a:t>
            </a:r>
            <a:r>
              <a:rPr dirty="0" err="1">
                <a:solidFill>
                  <a:srgbClr val="FFFF00"/>
                </a:solidFill>
              </a:rPr>
              <a:t>Öğrenmesi</a:t>
            </a:r>
            <a:r>
              <a:rPr dirty="0">
                <a:solidFill>
                  <a:srgbClr val="FFFF00"/>
                </a:solidFill>
              </a:rPr>
              <a:t> Temel </a:t>
            </a:r>
            <a:r>
              <a:rPr dirty="0" err="1">
                <a:solidFill>
                  <a:srgbClr val="FFFF00"/>
                </a:solidFill>
              </a:rPr>
              <a:t>Kavramlar</a:t>
            </a:r>
            <a:endParaRPr dirty="0">
              <a:solidFill>
                <a:srgbClr val="FFFF00"/>
              </a:solidFill>
            </a:endParaRPr>
          </a:p>
        </p:txBody>
      </p:sp>
      <p:sp>
        <p:nvSpPr>
          <p:cNvPr id="3" name="Content Placeholder 2"/>
          <p:cNvSpPr>
            <a:spLocks noGrp="1"/>
          </p:cNvSpPr>
          <p:nvPr>
            <p:ph idx="1"/>
          </p:nvPr>
        </p:nvSpPr>
        <p:spPr/>
        <p:txBody>
          <a:bodyPr/>
          <a:lstStyle/>
          <a:p>
            <a:pPr algn="just"/>
            <a:r>
              <a:rPr dirty="0" err="1"/>
              <a:t>Makine</a:t>
            </a:r>
            <a:r>
              <a:rPr dirty="0"/>
              <a:t> </a:t>
            </a:r>
            <a:r>
              <a:rPr dirty="0" err="1"/>
              <a:t>öğrenmesi</a:t>
            </a:r>
            <a:r>
              <a:rPr dirty="0"/>
              <a:t>, </a:t>
            </a:r>
            <a:r>
              <a:rPr dirty="0" err="1"/>
              <a:t>bilgisayarların</a:t>
            </a:r>
            <a:r>
              <a:rPr dirty="0"/>
              <a:t> </a:t>
            </a:r>
            <a:r>
              <a:rPr dirty="0" err="1"/>
              <a:t>açıkça</a:t>
            </a:r>
            <a:r>
              <a:rPr dirty="0"/>
              <a:t> </a:t>
            </a:r>
            <a:r>
              <a:rPr dirty="0" err="1"/>
              <a:t>programlanmadan</a:t>
            </a:r>
            <a:r>
              <a:rPr dirty="0"/>
              <a:t> </a:t>
            </a:r>
            <a:r>
              <a:rPr dirty="0" err="1"/>
              <a:t>veriden</a:t>
            </a:r>
            <a:r>
              <a:rPr dirty="0"/>
              <a:t> </a:t>
            </a:r>
            <a:r>
              <a:rPr dirty="0" err="1"/>
              <a:t>öğrenmesini</a:t>
            </a:r>
            <a:r>
              <a:rPr dirty="0"/>
              <a:t> </a:t>
            </a:r>
            <a:r>
              <a:rPr dirty="0" err="1"/>
              <a:t>sağlayan</a:t>
            </a:r>
            <a:r>
              <a:rPr dirty="0"/>
              <a:t> </a:t>
            </a:r>
            <a:r>
              <a:rPr dirty="0" err="1"/>
              <a:t>bir</a:t>
            </a:r>
            <a:r>
              <a:rPr dirty="0"/>
              <a:t> </a:t>
            </a:r>
            <a:r>
              <a:rPr dirty="0" err="1"/>
              <a:t>yapay</a:t>
            </a:r>
            <a:r>
              <a:rPr dirty="0"/>
              <a:t> </a:t>
            </a:r>
            <a:r>
              <a:rPr dirty="0" err="1"/>
              <a:t>zeka</a:t>
            </a:r>
            <a:r>
              <a:rPr dirty="0"/>
              <a:t> </a:t>
            </a:r>
            <a:r>
              <a:rPr dirty="0" err="1"/>
              <a:t>alanıdır</a:t>
            </a:r>
            <a:r>
              <a:rPr dirty="0"/>
              <a:t>. Bu </a:t>
            </a:r>
            <a:r>
              <a:rPr dirty="0" err="1"/>
              <a:t>süreç</a:t>
            </a:r>
            <a:r>
              <a:rPr dirty="0"/>
              <a:t>, </a:t>
            </a:r>
            <a:r>
              <a:rPr dirty="0" err="1"/>
              <a:t>verilerin</a:t>
            </a:r>
            <a:r>
              <a:rPr dirty="0"/>
              <a:t> </a:t>
            </a:r>
            <a:r>
              <a:rPr dirty="0" err="1"/>
              <a:t>işlenmesi</a:t>
            </a:r>
            <a:r>
              <a:rPr dirty="0"/>
              <a:t>, </a:t>
            </a:r>
            <a:r>
              <a:rPr dirty="0" err="1"/>
              <a:t>desenlerin</a:t>
            </a:r>
            <a:r>
              <a:rPr dirty="0"/>
              <a:t> </a:t>
            </a:r>
            <a:r>
              <a:rPr dirty="0" err="1"/>
              <a:t>bulunması</a:t>
            </a:r>
            <a:r>
              <a:rPr dirty="0"/>
              <a:t> </a:t>
            </a:r>
            <a:r>
              <a:rPr dirty="0" err="1"/>
              <a:t>ve</a:t>
            </a:r>
            <a:r>
              <a:rPr dirty="0"/>
              <a:t> </a:t>
            </a:r>
            <a:r>
              <a:rPr dirty="0" err="1"/>
              <a:t>tahmin</a:t>
            </a:r>
            <a:r>
              <a:rPr dirty="0"/>
              <a:t> </a:t>
            </a:r>
            <a:r>
              <a:rPr dirty="0" err="1"/>
              <a:t>yapılması</a:t>
            </a:r>
            <a:r>
              <a:rPr dirty="0"/>
              <a:t> </a:t>
            </a:r>
            <a:r>
              <a:rPr dirty="0" err="1"/>
              <a:t>gibi</a:t>
            </a:r>
            <a:r>
              <a:rPr dirty="0"/>
              <a:t> </a:t>
            </a:r>
            <a:r>
              <a:rPr dirty="0" err="1"/>
              <a:t>adımları</a:t>
            </a:r>
            <a:r>
              <a:rPr dirty="0"/>
              <a:t> </a:t>
            </a:r>
            <a:r>
              <a:rPr dirty="0" err="1"/>
              <a:t>içerir</a:t>
            </a:r>
            <a:r>
              <a:rPr dirty="0"/>
              <a:t>.</a:t>
            </a:r>
          </a:p>
          <a:p>
            <a:pPr algn="just"/>
            <a:r>
              <a:rPr dirty="0"/>
              <a:t>Veri </a:t>
            </a:r>
            <a:r>
              <a:rPr dirty="0" err="1"/>
              <a:t>seti</a:t>
            </a:r>
            <a:r>
              <a:rPr dirty="0"/>
              <a:t>, model </a:t>
            </a:r>
            <a:r>
              <a:rPr dirty="0" err="1"/>
              <a:t>ve</a:t>
            </a:r>
            <a:r>
              <a:rPr dirty="0"/>
              <a:t> </a:t>
            </a:r>
            <a:r>
              <a:rPr dirty="0" err="1"/>
              <a:t>öğrenme</a:t>
            </a:r>
            <a:r>
              <a:rPr dirty="0"/>
              <a:t> </a:t>
            </a:r>
            <a:r>
              <a:rPr dirty="0" err="1"/>
              <a:t>algoritması</a:t>
            </a:r>
            <a:r>
              <a:rPr dirty="0"/>
              <a:t> </a:t>
            </a:r>
            <a:r>
              <a:rPr dirty="0" err="1"/>
              <a:t>temel</a:t>
            </a:r>
            <a:r>
              <a:rPr dirty="0"/>
              <a:t> </a:t>
            </a:r>
            <a:r>
              <a:rPr dirty="0" err="1"/>
              <a:t>bileşenlerdir</a:t>
            </a:r>
            <a:r>
              <a:rPr dirty="0"/>
              <a:t>. Model </a:t>
            </a:r>
            <a:r>
              <a:rPr dirty="0" err="1"/>
              <a:t>veriden</a:t>
            </a:r>
            <a:r>
              <a:rPr dirty="0"/>
              <a:t> </a:t>
            </a:r>
            <a:r>
              <a:rPr dirty="0" err="1"/>
              <a:t>elde</a:t>
            </a:r>
            <a:r>
              <a:rPr dirty="0"/>
              <a:t> </a:t>
            </a:r>
            <a:r>
              <a:rPr dirty="0" err="1"/>
              <a:t>edilen</a:t>
            </a:r>
            <a:r>
              <a:rPr dirty="0"/>
              <a:t> </a:t>
            </a:r>
            <a:r>
              <a:rPr dirty="0" err="1"/>
              <a:t>bilgiyi</a:t>
            </a:r>
            <a:r>
              <a:rPr dirty="0"/>
              <a:t> </a:t>
            </a:r>
            <a:r>
              <a:rPr dirty="0" err="1"/>
              <a:t>temsil</a:t>
            </a:r>
            <a:r>
              <a:rPr dirty="0"/>
              <a:t> </a:t>
            </a:r>
            <a:r>
              <a:rPr dirty="0" err="1"/>
              <a:t>eder</a:t>
            </a:r>
            <a:r>
              <a:rPr dirty="0"/>
              <a:t>.</a:t>
            </a:r>
          </a:p>
        </p:txBody>
      </p:sp>
      <p:pic>
        <p:nvPicPr>
          <p:cNvPr id="5" name="Resim 4">
            <a:extLst>
              <a:ext uri="{FF2B5EF4-FFF2-40B4-BE49-F238E27FC236}">
                <a16:creationId xmlns:a16="http://schemas.microsoft.com/office/drawing/2014/main" id="{0575B72B-EC79-A5ED-3688-A8C46F6DFB2B}"/>
              </a:ext>
            </a:extLst>
          </p:cNvPr>
          <p:cNvPicPr>
            <a:picLocks noChangeAspect="1"/>
          </p:cNvPicPr>
          <p:nvPr/>
        </p:nvPicPr>
        <p:blipFill>
          <a:blip r:embed="rId2"/>
          <a:stretch>
            <a:fillRect/>
          </a:stretch>
        </p:blipFill>
        <p:spPr>
          <a:xfrm>
            <a:off x="6551629" y="4067380"/>
            <a:ext cx="4537059" cy="2251212"/>
          </a:xfrm>
          <a:prstGeom prst="rect">
            <a:avLst/>
          </a:prstGeom>
        </p:spPr>
      </p:pic>
      <p:pic>
        <p:nvPicPr>
          <p:cNvPr id="7" name="Resim 6">
            <a:extLst>
              <a:ext uri="{FF2B5EF4-FFF2-40B4-BE49-F238E27FC236}">
                <a16:creationId xmlns:a16="http://schemas.microsoft.com/office/drawing/2014/main" id="{6A7AA108-F394-24F7-CE2B-E6C403C158B5}"/>
              </a:ext>
            </a:extLst>
          </p:cNvPr>
          <p:cNvPicPr>
            <a:picLocks noChangeAspect="1"/>
          </p:cNvPicPr>
          <p:nvPr/>
        </p:nvPicPr>
        <p:blipFill>
          <a:blip r:embed="rId3"/>
          <a:stretch>
            <a:fillRect/>
          </a:stretch>
        </p:blipFill>
        <p:spPr>
          <a:xfrm>
            <a:off x="1230978" y="4150658"/>
            <a:ext cx="5073887" cy="22512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F56714C7-8C3C-4D68-AFC6-7A6BA5778F41}"/>
              </a:ext>
            </a:extLst>
          </p:cNvPr>
          <p:cNvSpPr txBox="1"/>
          <p:nvPr/>
        </p:nvSpPr>
        <p:spPr>
          <a:xfrm>
            <a:off x="424873" y="368182"/>
            <a:ext cx="6493163" cy="1569660"/>
          </a:xfrm>
          <a:prstGeom prst="rect">
            <a:avLst/>
          </a:prstGeom>
          <a:noFill/>
        </p:spPr>
        <p:txBody>
          <a:bodyPr wrap="square">
            <a:spAutoFit/>
          </a:bodyPr>
          <a:lstStyle/>
          <a:p>
            <a:pPr algn="just"/>
            <a:r>
              <a:rPr lang="tr-TR" sz="2400" dirty="0">
                <a:latin typeface="TwitterChirp"/>
              </a:rPr>
              <a:t>2009 - Northwestern Üniversitesi'ndeki bilgisayar bilimcileri </a:t>
            </a:r>
            <a:r>
              <a:rPr lang="tr-TR" sz="2400" dirty="0" err="1">
                <a:latin typeface="TwitterChirp"/>
              </a:rPr>
              <a:t>Stats</a:t>
            </a:r>
            <a:r>
              <a:rPr lang="tr-TR" sz="2400" dirty="0">
                <a:latin typeface="TwitterChirp"/>
              </a:rPr>
              <a:t> </a:t>
            </a:r>
            <a:r>
              <a:rPr lang="tr-TR" sz="2400" dirty="0" err="1">
                <a:latin typeface="TwitterChirp"/>
              </a:rPr>
              <a:t>Monkey'i</a:t>
            </a:r>
            <a:r>
              <a:rPr lang="tr-TR" sz="2400" dirty="0">
                <a:latin typeface="TwitterChirp"/>
              </a:rPr>
              <a:t> geliştirdi. </a:t>
            </a:r>
            <a:r>
              <a:rPr lang="tr-TR" sz="2400" dirty="0" err="1">
                <a:latin typeface="TwitterChirp"/>
              </a:rPr>
              <a:t>Stats</a:t>
            </a:r>
            <a:r>
              <a:rPr lang="tr-TR" sz="2400" dirty="0">
                <a:latin typeface="TwitterChirp"/>
              </a:rPr>
              <a:t> Money, İnsan müdahalesi olmadan spor haberlerini yazan bir program. </a:t>
            </a:r>
            <a:r>
              <a:rPr lang="tr-TR" sz="2400" dirty="0">
                <a:latin typeface="TwitterChirp"/>
                <a:hlinkClick r:id="rId2"/>
              </a:rPr>
              <a:t>Tıklayınız</a:t>
            </a:r>
            <a:endParaRPr lang="tr-TR" sz="2400" dirty="0"/>
          </a:p>
        </p:txBody>
      </p:sp>
      <p:sp>
        <p:nvSpPr>
          <p:cNvPr id="7" name="Metin kutusu 6">
            <a:extLst>
              <a:ext uri="{FF2B5EF4-FFF2-40B4-BE49-F238E27FC236}">
                <a16:creationId xmlns:a16="http://schemas.microsoft.com/office/drawing/2014/main" id="{5D8DB92F-673C-4E91-A8BF-1ED60B585AE5}"/>
              </a:ext>
            </a:extLst>
          </p:cNvPr>
          <p:cNvSpPr txBox="1"/>
          <p:nvPr/>
        </p:nvSpPr>
        <p:spPr>
          <a:xfrm>
            <a:off x="374073" y="2594206"/>
            <a:ext cx="6146800" cy="1938992"/>
          </a:xfrm>
          <a:prstGeom prst="rect">
            <a:avLst/>
          </a:prstGeom>
          <a:noFill/>
        </p:spPr>
        <p:txBody>
          <a:bodyPr wrap="square">
            <a:spAutoFit/>
          </a:bodyPr>
          <a:lstStyle/>
          <a:p>
            <a:pPr algn="just"/>
            <a:r>
              <a:rPr lang="tr-TR" sz="2400" dirty="0">
                <a:latin typeface="TwitterChirp"/>
              </a:rPr>
              <a:t>2010'larda yapay zekayı tamamen çağ atlatan iki faktör meydana geldi: - Grafik işleme birimlerinin gelişmesiyle gelen muazzam bilgi işlem gücü - İnternet sayesinde ortaya çıkan büyük miktarda veri</a:t>
            </a:r>
            <a:endParaRPr lang="tr-TR" sz="2400" dirty="0"/>
          </a:p>
        </p:txBody>
      </p:sp>
      <p:pic>
        <p:nvPicPr>
          <p:cNvPr id="9" name="Resim 8">
            <a:extLst>
              <a:ext uri="{FF2B5EF4-FFF2-40B4-BE49-F238E27FC236}">
                <a16:creationId xmlns:a16="http://schemas.microsoft.com/office/drawing/2014/main" id="{7A0609CA-1EF8-4959-A69C-7F36DD520FB6}"/>
              </a:ext>
            </a:extLst>
          </p:cNvPr>
          <p:cNvPicPr>
            <a:picLocks noChangeAspect="1"/>
          </p:cNvPicPr>
          <p:nvPr/>
        </p:nvPicPr>
        <p:blipFill>
          <a:blip r:embed="rId3"/>
          <a:stretch>
            <a:fillRect/>
          </a:stretch>
        </p:blipFill>
        <p:spPr>
          <a:xfrm>
            <a:off x="7028872" y="368639"/>
            <a:ext cx="5163128" cy="6489361"/>
          </a:xfrm>
          <a:prstGeom prst="rect">
            <a:avLst/>
          </a:prstGeom>
        </p:spPr>
      </p:pic>
    </p:spTree>
    <p:extLst>
      <p:ext uri="{BB962C8B-B14F-4D97-AF65-F5344CB8AC3E}">
        <p14:creationId xmlns:p14="http://schemas.microsoft.com/office/powerpoint/2010/main" val="3956704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5D4DD1D2-4028-498C-8F59-CCDFAD2DBFEA}"/>
              </a:ext>
            </a:extLst>
          </p:cNvPr>
          <p:cNvPicPr>
            <a:picLocks noChangeAspect="1"/>
          </p:cNvPicPr>
          <p:nvPr/>
        </p:nvPicPr>
        <p:blipFill>
          <a:blip r:embed="rId2"/>
          <a:stretch>
            <a:fillRect/>
          </a:stretch>
        </p:blipFill>
        <p:spPr>
          <a:xfrm>
            <a:off x="0" y="18473"/>
            <a:ext cx="12192000" cy="6858001"/>
          </a:xfrm>
          <a:prstGeom prst="rect">
            <a:avLst/>
          </a:prstGeom>
        </p:spPr>
      </p:pic>
    </p:spTree>
    <p:extLst>
      <p:ext uri="{BB962C8B-B14F-4D97-AF65-F5344CB8AC3E}">
        <p14:creationId xmlns:p14="http://schemas.microsoft.com/office/powerpoint/2010/main" val="1251457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0E1AE86-B285-495A-A3BC-F06B99C6D7F2}"/>
              </a:ext>
            </a:extLst>
          </p:cNvPr>
          <p:cNvSpPr txBox="1"/>
          <p:nvPr/>
        </p:nvSpPr>
        <p:spPr>
          <a:xfrm>
            <a:off x="748144" y="1753759"/>
            <a:ext cx="9547829" cy="1569660"/>
          </a:xfrm>
          <a:prstGeom prst="rect">
            <a:avLst/>
          </a:prstGeom>
          <a:noFill/>
        </p:spPr>
        <p:txBody>
          <a:bodyPr wrap="square">
            <a:spAutoFit/>
          </a:bodyPr>
          <a:lstStyle/>
          <a:p>
            <a:pPr algn="just"/>
            <a:r>
              <a:rPr lang="tr-TR" sz="2400" dirty="0">
                <a:latin typeface="TwitterChirp"/>
              </a:rPr>
              <a:t>Günümüzün üretken yapay zeka modellerinin çalışması için binlerce GPU gerekir. - </a:t>
            </a:r>
            <a:r>
              <a:rPr lang="tr-TR" sz="2400" dirty="0" err="1">
                <a:latin typeface="TwitterChirp"/>
              </a:rPr>
              <a:t>OpenAI</a:t>
            </a:r>
            <a:r>
              <a:rPr lang="tr-TR" sz="2400" dirty="0">
                <a:latin typeface="TwitterChirp"/>
              </a:rPr>
              <a:t>, </a:t>
            </a:r>
            <a:r>
              <a:rPr lang="tr-TR" sz="2400" dirty="0" err="1">
                <a:latin typeface="TwitterChirp"/>
              </a:rPr>
              <a:t>ChatGPT'yi</a:t>
            </a:r>
            <a:r>
              <a:rPr lang="tr-TR" sz="2400" dirty="0">
                <a:latin typeface="TwitterChirp"/>
              </a:rPr>
              <a:t> eğitmek için 10.000 </a:t>
            </a:r>
            <a:r>
              <a:rPr lang="tr-TR" sz="2400" dirty="0" err="1">
                <a:latin typeface="TwitterChirp"/>
              </a:rPr>
              <a:t>Nvidia</a:t>
            </a:r>
            <a:r>
              <a:rPr lang="tr-TR" sz="2400" dirty="0">
                <a:latin typeface="TwitterChirp"/>
              </a:rPr>
              <a:t> GPU kullandı. - </a:t>
            </a:r>
            <a:r>
              <a:rPr lang="tr-TR" sz="2400" dirty="0" err="1">
                <a:latin typeface="TwitterChirp"/>
              </a:rPr>
              <a:t>Elon</a:t>
            </a:r>
            <a:r>
              <a:rPr lang="tr-TR" sz="2400" dirty="0">
                <a:latin typeface="TwitterChirp"/>
              </a:rPr>
              <a:t> </a:t>
            </a:r>
            <a:r>
              <a:rPr lang="tr-TR" sz="2400" dirty="0" err="1">
                <a:latin typeface="TwitterChirp"/>
              </a:rPr>
              <a:t>Musk</a:t>
            </a:r>
            <a:r>
              <a:rPr lang="tr-TR" sz="2400" dirty="0">
                <a:latin typeface="TwitterChirp"/>
              </a:rPr>
              <a:t>, geçtiğimiz günlerde kendi yapay zekası için de aynı sayıda </a:t>
            </a:r>
            <a:r>
              <a:rPr lang="tr-TR" sz="2400" dirty="0" err="1">
                <a:latin typeface="TwitterChirp"/>
              </a:rPr>
              <a:t>Nvidia</a:t>
            </a:r>
            <a:r>
              <a:rPr lang="tr-TR" sz="2400" dirty="0">
                <a:latin typeface="TwitterChirp"/>
              </a:rPr>
              <a:t> GPU satın aldı.</a:t>
            </a:r>
            <a:endParaRPr lang="tr-TR" sz="2400" dirty="0"/>
          </a:p>
        </p:txBody>
      </p:sp>
      <p:sp>
        <p:nvSpPr>
          <p:cNvPr id="5" name="Metin kutusu 4">
            <a:extLst>
              <a:ext uri="{FF2B5EF4-FFF2-40B4-BE49-F238E27FC236}">
                <a16:creationId xmlns:a16="http://schemas.microsoft.com/office/drawing/2014/main" id="{F84A56CB-42E6-426B-AAC1-6F39896B7D27}"/>
              </a:ext>
            </a:extLst>
          </p:cNvPr>
          <p:cNvSpPr txBox="1"/>
          <p:nvPr/>
        </p:nvSpPr>
        <p:spPr>
          <a:xfrm>
            <a:off x="770477" y="4025842"/>
            <a:ext cx="10423996" cy="1200329"/>
          </a:xfrm>
          <a:prstGeom prst="rect">
            <a:avLst/>
          </a:prstGeom>
          <a:noFill/>
        </p:spPr>
        <p:txBody>
          <a:bodyPr wrap="square">
            <a:spAutoFit/>
          </a:bodyPr>
          <a:lstStyle/>
          <a:p>
            <a:pPr algn="just"/>
            <a:r>
              <a:rPr lang="en-US" sz="2400" dirty="0" err="1">
                <a:latin typeface="Roboto"/>
              </a:rPr>
              <a:t>ChatGPT</a:t>
            </a:r>
            <a:r>
              <a:rPr lang="en-US" sz="2400" dirty="0">
                <a:latin typeface="Roboto"/>
              </a:rPr>
              <a:t> was made possible thanks to </a:t>
            </a:r>
            <a:r>
              <a:rPr lang="en-US" sz="2400" dirty="0">
                <a:solidFill>
                  <a:srgbClr val="FF0000"/>
                </a:solidFill>
                <a:latin typeface="Roboto"/>
              </a:rPr>
              <a:t>tens of thousands </a:t>
            </a:r>
            <a:r>
              <a:rPr lang="en-US" sz="2400" dirty="0">
                <a:latin typeface="Roboto"/>
              </a:rPr>
              <a:t>of </a:t>
            </a:r>
            <a:r>
              <a:rPr lang="en-US" sz="2400" dirty="0">
                <a:solidFill>
                  <a:srgbClr val="FF0000"/>
                </a:solidFill>
                <a:latin typeface="Roboto"/>
              </a:rPr>
              <a:t>Nvidia GPUs, </a:t>
            </a:r>
            <a:r>
              <a:rPr lang="en-US" sz="2400" dirty="0">
                <a:latin typeface="Roboto"/>
              </a:rPr>
              <a:t>which </a:t>
            </a:r>
            <a:r>
              <a:rPr lang="en-US" sz="2400" dirty="0">
                <a:solidFill>
                  <a:srgbClr val="FFC000"/>
                </a:solidFill>
                <a:latin typeface="Roboto"/>
              </a:rPr>
              <a:t>Microsoft</a:t>
            </a:r>
            <a:r>
              <a:rPr lang="en-US" sz="2400" dirty="0">
                <a:solidFill>
                  <a:srgbClr val="FF0000"/>
                </a:solidFill>
                <a:latin typeface="Roboto"/>
              </a:rPr>
              <a:t> is now upgrading</a:t>
            </a:r>
            <a:endParaRPr lang="tr-TR" sz="2400" dirty="0">
              <a:solidFill>
                <a:srgbClr val="FF0000"/>
              </a:solidFill>
              <a:latin typeface="Roboto"/>
            </a:endParaRPr>
          </a:p>
          <a:p>
            <a:pPr algn="just"/>
            <a:r>
              <a:rPr lang="tr-TR" sz="2400" dirty="0">
                <a:solidFill>
                  <a:srgbClr val="1E2833"/>
                </a:solidFill>
                <a:latin typeface="Roboto"/>
                <a:hlinkClick r:id="rId2"/>
              </a:rPr>
              <a:t>Tıklayınız</a:t>
            </a:r>
            <a:endParaRPr lang="en-US" sz="2400" dirty="0">
              <a:solidFill>
                <a:srgbClr val="1E2833"/>
              </a:solidFill>
              <a:latin typeface="Roboto"/>
            </a:endParaRPr>
          </a:p>
        </p:txBody>
      </p:sp>
    </p:spTree>
    <p:extLst>
      <p:ext uri="{BB962C8B-B14F-4D97-AF65-F5344CB8AC3E}">
        <p14:creationId xmlns:p14="http://schemas.microsoft.com/office/powerpoint/2010/main" val="2528633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07FD896-842C-4102-8EDF-A1606C9F7C0B}"/>
              </a:ext>
            </a:extLst>
          </p:cNvPr>
          <p:cNvPicPr>
            <a:picLocks noChangeAspect="1"/>
          </p:cNvPicPr>
          <p:nvPr/>
        </p:nvPicPr>
        <p:blipFill>
          <a:blip r:embed="rId2"/>
          <a:stretch>
            <a:fillRect/>
          </a:stretch>
        </p:blipFill>
        <p:spPr>
          <a:xfrm>
            <a:off x="452315" y="212436"/>
            <a:ext cx="8774812" cy="6100136"/>
          </a:xfrm>
          <a:prstGeom prst="rect">
            <a:avLst/>
          </a:prstGeom>
        </p:spPr>
      </p:pic>
    </p:spTree>
    <p:extLst>
      <p:ext uri="{BB962C8B-B14F-4D97-AF65-F5344CB8AC3E}">
        <p14:creationId xmlns:p14="http://schemas.microsoft.com/office/powerpoint/2010/main" val="4003919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6BEA894C-384C-4E78-B233-D9029F091A66}"/>
              </a:ext>
            </a:extLst>
          </p:cNvPr>
          <p:cNvPicPr>
            <a:picLocks noChangeAspect="1"/>
          </p:cNvPicPr>
          <p:nvPr/>
        </p:nvPicPr>
        <p:blipFill>
          <a:blip r:embed="rId2"/>
          <a:stretch>
            <a:fillRect/>
          </a:stretch>
        </p:blipFill>
        <p:spPr>
          <a:xfrm>
            <a:off x="549354" y="323272"/>
            <a:ext cx="6292559" cy="2749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Resim 3">
            <a:extLst>
              <a:ext uri="{FF2B5EF4-FFF2-40B4-BE49-F238E27FC236}">
                <a16:creationId xmlns:a16="http://schemas.microsoft.com/office/drawing/2014/main" id="{2D760865-7EEA-4B6F-AAE6-25878834FFB8}"/>
              </a:ext>
            </a:extLst>
          </p:cNvPr>
          <p:cNvPicPr>
            <a:picLocks noChangeAspect="1"/>
          </p:cNvPicPr>
          <p:nvPr/>
        </p:nvPicPr>
        <p:blipFill>
          <a:blip r:embed="rId3"/>
          <a:stretch>
            <a:fillRect/>
          </a:stretch>
        </p:blipFill>
        <p:spPr>
          <a:xfrm>
            <a:off x="580109" y="3467022"/>
            <a:ext cx="10783805" cy="3010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Resim 5">
            <a:extLst>
              <a:ext uri="{FF2B5EF4-FFF2-40B4-BE49-F238E27FC236}">
                <a16:creationId xmlns:a16="http://schemas.microsoft.com/office/drawing/2014/main" id="{DA8D3F1D-3E0D-4E81-9654-F207B811FF65}"/>
              </a:ext>
            </a:extLst>
          </p:cNvPr>
          <p:cNvPicPr>
            <a:picLocks noChangeAspect="1"/>
          </p:cNvPicPr>
          <p:nvPr/>
        </p:nvPicPr>
        <p:blipFill>
          <a:blip r:embed="rId4"/>
          <a:stretch>
            <a:fillRect/>
          </a:stretch>
        </p:blipFill>
        <p:spPr>
          <a:xfrm>
            <a:off x="7115997" y="323272"/>
            <a:ext cx="4868379" cy="12268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269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51CFB317-0D3D-44B0-BBAF-181EFCCBE8A6}"/>
              </a:ext>
            </a:extLst>
          </p:cNvPr>
          <p:cNvSpPr txBox="1"/>
          <p:nvPr/>
        </p:nvSpPr>
        <p:spPr>
          <a:xfrm>
            <a:off x="304800" y="432836"/>
            <a:ext cx="6096000" cy="1569660"/>
          </a:xfrm>
          <a:prstGeom prst="rect">
            <a:avLst/>
          </a:prstGeom>
          <a:noFill/>
        </p:spPr>
        <p:txBody>
          <a:bodyPr wrap="square">
            <a:spAutoFit/>
          </a:bodyPr>
          <a:lstStyle/>
          <a:p>
            <a:pPr algn="just"/>
            <a:r>
              <a:rPr lang="tr-TR" sz="2400" dirty="0">
                <a:latin typeface="TwitterChirp"/>
              </a:rPr>
              <a:t>2011 - IBM'in doğal dilde soru yanıtlayan bilgisayarı Watson, </a:t>
            </a:r>
            <a:r>
              <a:rPr lang="tr-TR" sz="2400" dirty="0" err="1">
                <a:latin typeface="TwitterChirp"/>
              </a:rPr>
              <a:t>Jeopardy</a:t>
            </a:r>
            <a:r>
              <a:rPr lang="tr-TR" sz="2400" dirty="0">
                <a:latin typeface="TwitterChirp"/>
              </a:rPr>
              <a:t> isimli bilgi yarışmasında yarıştı ve iki eski şampiyonu yenmeyi başardı. </a:t>
            </a:r>
            <a:r>
              <a:rPr lang="tr-TR" sz="2400" dirty="0">
                <a:latin typeface="TwitterChirp"/>
                <a:hlinkClick r:id="rId2"/>
              </a:rPr>
              <a:t>Tıklayınız</a:t>
            </a:r>
            <a:endParaRPr lang="tr-TR" sz="2400" dirty="0"/>
          </a:p>
        </p:txBody>
      </p:sp>
      <p:sp>
        <p:nvSpPr>
          <p:cNvPr id="7" name="Metin kutusu 6">
            <a:extLst>
              <a:ext uri="{FF2B5EF4-FFF2-40B4-BE49-F238E27FC236}">
                <a16:creationId xmlns:a16="http://schemas.microsoft.com/office/drawing/2014/main" id="{E27FF8AA-62BF-4D00-B863-E040A6624D84}"/>
              </a:ext>
            </a:extLst>
          </p:cNvPr>
          <p:cNvSpPr txBox="1"/>
          <p:nvPr/>
        </p:nvSpPr>
        <p:spPr>
          <a:xfrm>
            <a:off x="375416" y="2534407"/>
            <a:ext cx="6096000" cy="2308324"/>
          </a:xfrm>
          <a:prstGeom prst="rect">
            <a:avLst/>
          </a:prstGeom>
          <a:noFill/>
        </p:spPr>
        <p:txBody>
          <a:bodyPr wrap="square">
            <a:spAutoFit/>
          </a:bodyPr>
          <a:lstStyle/>
          <a:p>
            <a:pPr algn="just"/>
            <a:r>
              <a:rPr lang="tr-TR" sz="2400" b="1" dirty="0">
                <a:latin typeface="TwitterChirp"/>
              </a:rPr>
              <a:t>2015 - </a:t>
            </a:r>
            <a:r>
              <a:rPr lang="tr-TR" sz="2400" dirty="0" err="1">
                <a:latin typeface="TwitterChirp"/>
              </a:rPr>
              <a:t>OpenAI</a:t>
            </a:r>
            <a:r>
              <a:rPr lang="tr-TR" sz="2400" dirty="0">
                <a:latin typeface="TwitterChirp"/>
              </a:rPr>
              <a:t>, </a:t>
            </a:r>
            <a:r>
              <a:rPr lang="tr-TR" sz="2400" dirty="0" err="1">
                <a:latin typeface="TwitterChirp"/>
              </a:rPr>
              <a:t>Elon</a:t>
            </a:r>
            <a:r>
              <a:rPr lang="tr-TR" sz="2400" dirty="0">
                <a:latin typeface="TwitterChirp"/>
              </a:rPr>
              <a:t> </a:t>
            </a:r>
            <a:r>
              <a:rPr lang="tr-TR" sz="2400" dirty="0" err="1">
                <a:latin typeface="TwitterChirp"/>
              </a:rPr>
              <a:t>Musk</a:t>
            </a:r>
            <a:r>
              <a:rPr lang="tr-TR" sz="2400" dirty="0">
                <a:latin typeface="TwitterChirp"/>
              </a:rPr>
              <a:t>, Sam </a:t>
            </a:r>
            <a:r>
              <a:rPr lang="tr-TR" sz="2400" dirty="0" err="1">
                <a:latin typeface="TwitterChirp"/>
              </a:rPr>
              <a:t>Altman</a:t>
            </a:r>
            <a:r>
              <a:rPr lang="tr-TR" sz="2400" dirty="0">
                <a:latin typeface="TwitterChirp"/>
              </a:rPr>
              <a:t>, </a:t>
            </a:r>
            <a:r>
              <a:rPr lang="tr-TR" sz="2400" dirty="0" err="1">
                <a:latin typeface="TwitterChirp"/>
              </a:rPr>
              <a:t>Reid</a:t>
            </a:r>
            <a:r>
              <a:rPr lang="tr-TR" sz="2400" dirty="0">
                <a:latin typeface="TwitterChirp"/>
              </a:rPr>
              <a:t> </a:t>
            </a:r>
            <a:r>
              <a:rPr lang="tr-TR" sz="2400" dirty="0" err="1">
                <a:latin typeface="TwitterChirp"/>
              </a:rPr>
              <a:t>Hoffman</a:t>
            </a:r>
            <a:r>
              <a:rPr lang="tr-TR" sz="2400" dirty="0">
                <a:latin typeface="TwitterChirp"/>
              </a:rPr>
              <a:t>, </a:t>
            </a:r>
            <a:r>
              <a:rPr lang="tr-TR" sz="2400" dirty="0" err="1">
                <a:latin typeface="TwitterChirp"/>
              </a:rPr>
              <a:t>Jessica</a:t>
            </a:r>
            <a:r>
              <a:rPr lang="tr-TR" sz="2400" dirty="0">
                <a:latin typeface="TwitterChirp"/>
              </a:rPr>
              <a:t> </a:t>
            </a:r>
            <a:r>
              <a:rPr lang="tr-TR" sz="2400" dirty="0" err="1">
                <a:latin typeface="TwitterChirp"/>
              </a:rPr>
              <a:t>Livingston</a:t>
            </a:r>
            <a:r>
              <a:rPr lang="tr-TR" sz="2400" dirty="0">
                <a:latin typeface="TwitterChirp"/>
              </a:rPr>
              <a:t> ve diğerleri tarafından kâr amacı gütmeyen bir kuruluş olarak kuruldu. Amaç, insanlığı kötü yapay zekadan korumak için 1 milyar dolar harcamaktı.</a:t>
            </a:r>
            <a:endParaRPr lang="tr-TR" sz="2400" dirty="0"/>
          </a:p>
        </p:txBody>
      </p:sp>
      <p:pic>
        <p:nvPicPr>
          <p:cNvPr id="9" name="Resim 8">
            <a:extLst>
              <a:ext uri="{FF2B5EF4-FFF2-40B4-BE49-F238E27FC236}">
                <a16:creationId xmlns:a16="http://schemas.microsoft.com/office/drawing/2014/main" id="{55EE4FE1-733C-4894-9DD4-8644DC0F5930}"/>
              </a:ext>
            </a:extLst>
          </p:cNvPr>
          <p:cNvPicPr>
            <a:picLocks noChangeAspect="1"/>
          </p:cNvPicPr>
          <p:nvPr/>
        </p:nvPicPr>
        <p:blipFill>
          <a:blip r:embed="rId3"/>
          <a:stretch>
            <a:fillRect/>
          </a:stretch>
        </p:blipFill>
        <p:spPr>
          <a:xfrm>
            <a:off x="6997282" y="1856507"/>
            <a:ext cx="4693565" cy="3597564"/>
          </a:xfrm>
          <a:prstGeom prst="rect">
            <a:avLst/>
          </a:prstGeom>
        </p:spPr>
      </p:pic>
    </p:spTree>
    <p:extLst>
      <p:ext uri="{BB962C8B-B14F-4D97-AF65-F5344CB8AC3E}">
        <p14:creationId xmlns:p14="http://schemas.microsoft.com/office/powerpoint/2010/main" val="166259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9BE93A5E-E528-48A2-B005-DDAB464ECCFE}"/>
              </a:ext>
            </a:extLst>
          </p:cNvPr>
          <p:cNvSpPr txBox="1"/>
          <p:nvPr/>
        </p:nvSpPr>
        <p:spPr>
          <a:xfrm>
            <a:off x="81023" y="1213076"/>
            <a:ext cx="6096000" cy="1938992"/>
          </a:xfrm>
          <a:prstGeom prst="rect">
            <a:avLst/>
          </a:prstGeom>
          <a:noFill/>
        </p:spPr>
        <p:txBody>
          <a:bodyPr wrap="square">
            <a:spAutoFit/>
          </a:bodyPr>
          <a:lstStyle/>
          <a:p>
            <a:pPr algn="just"/>
            <a:r>
              <a:rPr lang="tr-TR" sz="2400" dirty="0">
                <a:latin typeface="TwitterChirp"/>
              </a:rPr>
              <a:t>2018 - </a:t>
            </a:r>
            <a:r>
              <a:rPr lang="tr-TR" sz="2400" dirty="0" err="1">
                <a:latin typeface="TwitterChirp"/>
              </a:rPr>
              <a:t>LLM'ler</a:t>
            </a:r>
            <a:r>
              <a:rPr lang="tr-TR" sz="2400" dirty="0">
                <a:latin typeface="TwitterChirp"/>
              </a:rPr>
              <a:t> (Büyük Dil Modelleri) ortaya çıkıyor. </a:t>
            </a:r>
            <a:r>
              <a:rPr lang="tr-TR" sz="2400" dirty="0" err="1">
                <a:latin typeface="TwitterChirp"/>
              </a:rPr>
              <a:t>LLM'ler</a:t>
            </a:r>
            <a:r>
              <a:rPr lang="tr-TR" sz="2400" dirty="0">
                <a:latin typeface="TwitterChirp"/>
              </a:rPr>
              <a:t>, muazzam miktarda metin verisi üzerinde eğitilmiş bir tür AI sistemidir. Doğal dili anlayabilir ve girdilere insan benzeri tepkiler verebilirler.</a:t>
            </a:r>
            <a:endParaRPr lang="tr-TR" sz="2400" dirty="0"/>
          </a:p>
        </p:txBody>
      </p:sp>
      <p:pic>
        <p:nvPicPr>
          <p:cNvPr id="5" name="Resim 4">
            <a:extLst>
              <a:ext uri="{FF2B5EF4-FFF2-40B4-BE49-F238E27FC236}">
                <a16:creationId xmlns:a16="http://schemas.microsoft.com/office/drawing/2014/main" id="{7809B13E-0474-4A52-A93C-BC2B57ECB362}"/>
              </a:ext>
            </a:extLst>
          </p:cNvPr>
          <p:cNvPicPr>
            <a:picLocks noChangeAspect="1"/>
          </p:cNvPicPr>
          <p:nvPr/>
        </p:nvPicPr>
        <p:blipFill>
          <a:blip r:embed="rId2"/>
          <a:stretch>
            <a:fillRect/>
          </a:stretch>
        </p:blipFill>
        <p:spPr>
          <a:xfrm>
            <a:off x="6215604" y="831273"/>
            <a:ext cx="5976395" cy="4608828"/>
          </a:xfrm>
          <a:prstGeom prst="rect">
            <a:avLst/>
          </a:prstGeom>
        </p:spPr>
      </p:pic>
      <p:sp>
        <p:nvSpPr>
          <p:cNvPr id="7" name="Metin kutusu 6">
            <a:extLst>
              <a:ext uri="{FF2B5EF4-FFF2-40B4-BE49-F238E27FC236}">
                <a16:creationId xmlns:a16="http://schemas.microsoft.com/office/drawing/2014/main" id="{30140A94-90EB-4AAF-AB19-E18EE0AA7068}"/>
              </a:ext>
            </a:extLst>
          </p:cNvPr>
          <p:cNvSpPr txBox="1"/>
          <p:nvPr/>
        </p:nvSpPr>
        <p:spPr>
          <a:xfrm>
            <a:off x="97041" y="3689419"/>
            <a:ext cx="6096000" cy="2308324"/>
          </a:xfrm>
          <a:prstGeom prst="rect">
            <a:avLst/>
          </a:prstGeom>
          <a:noFill/>
        </p:spPr>
        <p:txBody>
          <a:bodyPr wrap="square">
            <a:spAutoFit/>
          </a:bodyPr>
          <a:lstStyle/>
          <a:p>
            <a:pPr algn="just"/>
            <a:r>
              <a:rPr lang="tr-TR" sz="2400" dirty="0" err="1">
                <a:latin typeface="TwitterChirp"/>
              </a:rPr>
              <a:t>LLM'ler</a:t>
            </a:r>
            <a:r>
              <a:rPr lang="tr-TR" sz="2400" dirty="0">
                <a:latin typeface="TwitterChirp"/>
              </a:rPr>
              <a:t>, insan konuşmasını anlamak ve analiz etmek için gelişmiş makine öğrenimi algoritmaları kullanır. Günümüzde </a:t>
            </a:r>
            <a:r>
              <a:rPr lang="tr-TR" sz="2400" dirty="0" err="1">
                <a:latin typeface="TwitterChirp"/>
              </a:rPr>
              <a:t>chatbotlar</a:t>
            </a:r>
            <a:r>
              <a:rPr lang="tr-TR" sz="2400" dirty="0">
                <a:latin typeface="TwitterChirp"/>
              </a:rPr>
              <a:t>, sanal asistanlar, dil çevirisi, içerik oluşturma ve bilimsel araştırma için yaygın olarak kullanılıyorlar.</a:t>
            </a:r>
            <a:endParaRPr lang="tr-TR" sz="2400" dirty="0"/>
          </a:p>
        </p:txBody>
      </p:sp>
    </p:spTree>
    <p:extLst>
      <p:ext uri="{BB962C8B-B14F-4D97-AF65-F5344CB8AC3E}">
        <p14:creationId xmlns:p14="http://schemas.microsoft.com/office/powerpoint/2010/main" val="2211478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B19BFD40-BCA3-4C08-8EF5-EF35D65DB0E8}"/>
              </a:ext>
            </a:extLst>
          </p:cNvPr>
          <p:cNvSpPr txBox="1"/>
          <p:nvPr/>
        </p:nvSpPr>
        <p:spPr>
          <a:xfrm>
            <a:off x="323274" y="599151"/>
            <a:ext cx="6096000" cy="1938992"/>
          </a:xfrm>
          <a:prstGeom prst="rect">
            <a:avLst/>
          </a:prstGeom>
          <a:noFill/>
        </p:spPr>
        <p:txBody>
          <a:bodyPr wrap="square">
            <a:spAutoFit/>
          </a:bodyPr>
          <a:lstStyle/>
          <a:p>
            <a:pPr algn="just"/>
            <a:r>
              <a:rPr lang="tr-TR" sz="2400" dirty="0">
                <a:latin typeface="TwitterChirp"/>
              </a:rPr>
              <a:t>2018 - </a:t>
            </a:r>
            <a:r>
              <a:rPr lang="tr-TR" sz="2400" dirty="0" err="1">
                <a:latin typeface="TwitterChirp"/>
              </a:rPr>
              <a:t>OpenAI</a:t>
            </a:r>
            <a:r>
              <a:rPr lang="tr-TR" sz="2400" dirty="0">
                <a:latin typeface="TwitterChirp"/>
              </a:rPr>
              <a:t>, </a:t>
            </a:r>
            <a:r>
              <a:rPr lang="tr-TR" sz="2400" dirty="0" err="1">
                <a:latin typeface="TwitterChirp"/>
              </a:rPr>
              <a:t>GPT'yi</a:t>
            </a:r>
            <a:r>
              <a:rPr lang="tr-TR" sz="2400" dirty="0">
                <a:latin typeface="TwitterChirp"/>
              </a:rPr>
              <a:t> tanıttı. (</a:t>
            </a:r>
            <a:r>
              <a:rPr lang="tr-TR" sz="2400" dirty="0" err="1">
                <a:latin typeface="TwitterChirp"/>
              </a:rPr>
              <a:t>Generative</a:t>
            </a:r>
            <a:r>
              <a:rPr lang="tr-TR" sz="2400" dirty="0">
                <a:latin typeface="TwitterChirp"/>
              </a:rPr>
              <a:t> </a:t>
            </a:r>
            <a:r>
              <a:rPr lang="tr-TR" sz="2400" dirty="0" err="1">
                <a:latin typeface="TwitterChirp"/>
              </a:rPr>
              <a:t>Pre-trained</a:t>
            </a:r>
            <a:r>
              <a:rPr lang="tr-TR" sz="2400" dirty="0">
                <a:latin typeface="TwitterChirp"/>
              </a:rPr>
              <a:t> </a:t>
            </a:r>
            <a:r>
              <a:rPr lang="tr-TR" sz="2400" dirty="0" err="1">
                <a:latin typeface="TwitterChirp"/>
              </a:rPr>
              <a:t>Transformer</a:t>
            </a:r>
            <a:r>
              <a:rPr lang="tr-TR" sz="2400" dirty="0">
                <a:latin typeface="TwitterChirp"/>
              </a:rPr>
              <a:t> yada Üretken Önceden Eğitilmiş </a:t>
            </a:r>
            <a:r>
              <a:rPr lang="tr-TR" sz="2400" dirty="0" err="1">
                <a:latin typeface="TwitterChirp"/>
              </a:rPr>
              <a:t>Traansformatör</a:t>
            </a:r>
            <a:r>
              <a:rPr lang="tr-TR" sz="2400" dirty="0">
                <a:latin typeface="TwitterChirp"/>
              </a:rPr>
              <a:t>). Bu, kısa süre içerisinde doğal dil işlemedeki en önemli buluşlardan biri haline geldi.</a:t>
            </a:r>
            <a:endParaRPr lang="tr-TR" sz="2400" dirty="0"/>
          </a:p>
        </p:txBody>
      </p:sp>
      <p:sp>
        <p:nvSpPr>
          <p:cNvPr id="7" name="Metin kutusu 6">
            <a:extLst>
              <a:ext uri="{FF2B5EF4-FFF2-40B4-BE49-F238E27FC236}">
                <a16:creationId xmlns:a16="http://schemas.microsoft.com/office/drawing/2014/main" id="{E0063F20-07DA-4DA8-9BD1-F2F8176FD15C}"/>
              </a:ext>
            </a:extLst>
          </p:cNvPr>
          <p:cNvSpPr txBox="1"/>
          <p:nvPr/>
        </p:nvSpPr>
        <p:spPr>
          <a:xfrm>
            <a:off x="286327" y="3323818"/>
            <a:ext cx="6096000" cy="1569660"/>
          </a:xfrm>
          <a:prstGeom prst="rect">
            <a:avLst/>
          </a:prstGeom>
          <a:noFill/>
        </p:spPr>
        <p:txBody>
          <a:bodyPr wrap="square">
            <a:spAutoFit/>
          </a:bodyPr>
          <a:lstStyle/>
          <a:p>
            <a:pPr algn="just"/>
            <a:r>
              <a:rPr lang="tr-TR" sz="2400" dirty="0">
                <a:latin typeface="TwitterChirp"/>
              </a:rPr>
              <a:t>30 Kasım 2022 - </a:t>
            </a:r>
            <a:r>
              <a:rPr lang="tr-TR" sz="2400" dirty="0" err="1">
                <a:latin typeface="TwitterChirp"/>
              </a:rPr>
              <a:t>OpenAI</a:t>
            </a:r>
            <a:r>
              <a:rPr lang="tr-TR" sz="2400" dirty="0">
                <a:latin typeface="TwitterChirp"/>
              </a:rPr>
              <a:t>, </a:t>
            </a:r>
            <a:r>
              <a:rPr lang="tr-TR" sz="2400" dirty="0" err="1">
                <a:latin typeface="TwitterChirp"/>
              </a:rPr>
              <a:t>ChatGPT</a:t>
            </a:r>
            <a:r>
              <a:rPr lang="tr-TR" sz="2400" dirty="0">
                <a:latin typeface="TwitterChirp"/>
              </a:rPr>
              <a:t> adında bir sohbet robotunu kullanıma sundu. GPT-3.5 ve GPT-4, önceki büyük dil modellerinin üzerine inşa edilmiştir.</a:t>
            </a:r>
            <a:endParaRPr lang="tr-TR" sz="2400" dirty="0"/>
          </a:p>
        </p:txBody>
      </p:sp>
      <p:pic>
        <p:nvPicPr>
          <p:cNvPr id="9" name="Resim 8">
            <a:extLst>
              <a:ext uri="{FF2B5EF4-FFF2-40B4-BE49-F238E27FC236}">
                <a16:creationId xmlns:a16="http://schemas.microsoft.com/office/drawing/2014/main" id="{D3DB5B79-7E47-4C22-A355-5E3F9C5EF816}"/>
              </a:ext>
            </a:extLst>
          </p:cNvPr>
          <p:cNvPicPr>
            <a:picLocks noChangeAspect="1"/>
          </p:cNvPicPr>
          <p:nvPr/>
        </p:nvPicPr>
        <p:blipFill>
          <a:blip r:embed="rId2"/>
          <a:stretch>
            <a:fillRect/>
          </a:stretch>
        </p:blipFill>
        <p:spPr>
          <a:xfrm>
            <a:off x="6797965" y="240147"/>
            <a:ext cx="4632481" cy="6479064"/>
          </a:xfrm>
          <a:prstGeom prst="rect">
            <a:avLst/>
          </a:prstGeom>
        </p:spPr>
      </p:pic>
    </p:spTree>
    <p:extLst>
      <p:ext uri="{BB962C8B-B14F-4D97-AF65-F5344CB8AC3E}">
        <p14:creationId xmlns:p14="http://schemas.microsoft.com/office/powerpoint/2010/main" val="154527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C6EA8A76-F76F-4F41-9831-A172B6CEAEF0}"/>
              </a:ext>
            </a:extLst>
          </p:cNvPr>
          <p:cNvSpPr txBox="1"/>
          <p:nvPr/>
        </p:nvSpPr>
        <p:spPr>
          <a:xfrm>
            <a:off x="247394" y="5287281"/>
            <a:ext cx="10751127" cy="1200329"/>
          </a:xfrm>
          <a:prstGeom prst="rect">
            <a:avLst/>
          </a:prstGeom>
          <a:noFill/>
        </p:spPr>
        <p:txBody>
          <a:bodyPr wrap="square">
            <a:spAutoFit/>
          </a:bodyPr>
          <a:lstStyle/>
          <a:p>
            <a:pPr algn="just"/>
            <a:r>
              <a:rPr lang="tr-TR" sz="2400" dirty="0" err="1">
                <a:latin typeface="TwitterChirp"/>
              </a:rPr>
              <a:t>ChatGPT</a:t>
            </a:r>
            <a:r>
              <a:rPr lang="tr-TR" sz="2400" dirty="0">
                <a:latin typeface="TwitterChirp"/>
              </a:rPr>
              <a:t>, kullanıcılardan gelen istemlere dayalı olarak insan benzeri metinler oluşturur. Eğitim sürecinde büyük miktarda veriden öğrendiği kalıplara dayanarak, belirli bir metindeki bir sonraki kelimeyi tahmin edebilecek yetiye sahiptir.</a:t>
            </a:r>
            <a:endParaRPr lang="tr-TR" sz="2400" dirty="0"/>
          </a:p>
        </p:txBody>
      </p:sp>
      <p:pic>
        <p:nvPicPr>
          <p:cNvPr id="6" name="Resim 5">
            <a:extLst>
              <a:ext uri="{FF2B5EF4-FFF2-40B4-BE49-F238E27FC236}">
                <a16:creationId xmlns:a16="http://schemas.microsoft.com/office/drawing/2014/main" id="{69B9FDDF-3E0F-40C4-A894-8E90C898206C}"/>
              </a:ext>
            </a:extLst>
          </p:cNvPr>
          <p:cNvPicPr>
            <a:picLocks noChangeAspect="1"/>
          </p:cNvPicPr>
          <p:nvPr/>
        </p:nvPicPr>
        <p:blipFill>
          <a:blip r:embed="rId2"/>
          <a:stretch>
            <a:fillRect/>
          </a:stretch>
        </p:blipFill>
        <p:spPr>
          <a:xfrm>
            <a:off x="1345611" y="475119"/>
            <a:ext cx="8066244" cy="4692626"/>
          </a:xfrm>
          <a:prstGeom prst="rect">
            <a:avLst/>
          </a:prstGeom>
        </p:spPr>
      </p:pic>
    </p:spTree>
    <p:extLst>
      <p:ext uri="{BB962C8B-B14F-4D97-AF65-F5344CB8AC3E}">
        <p14:creationId xmlns:p14="http://schemas.microsoft.com/office/powerpoint/2010/main" val="2911258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75811806-79CA-41D1-9EF3-2B1C4B97EF2B}"/>
              </a:ext>
            </a:extLst>
          </p:cNvPr>
          <p:cNvSpPr txBox="1"/>
          <p:nvPr/>
        </p:nvSpPr>
        <p:spPr>
          <a:xfrm>
            <a:off x="415635" y="386715"/>
            <a:ext cx="9901383" cy="1200329"/>
          </a:xfrm>
          <a:prstGeom prst="rect">
            <a:avLst/>
          </a:prstGeom>
          <a:noFill/>
        </p:spPr>
        <p:txBody>
          <a:bodyPr wrap="square">
            <a:spAutoFit/>
          </a:bodyPr>
          <a:lstStyle/>
          <a:p>
            <a:pPr algn="just"/>
            <a:r>
              <a:rPr lang="tr-TR" sz="2400" dirty="0" err="1">
                <a:latin typeface="TwitterChirp"/>
              </a:rPr>
              <a:t>ChatGPT'ye</a:t>
            </a:r>
            <a:r>
              <a:rPr lang="tr-TR" sz="2400" dirty="0">
                <a:latin typeface="TwitterChirp"/>
              </a:rPr>
              <a:t> bir </a:t>
            </a:r>
            <a:r>
              <a:rPr lang="tr-TR" sz="2400" dirty="0" err="1">
                <a:latin typeface="TwitterChirp"/>
              </a:rPr>
              <a:t>prompt</a:t>
            </a:r>
            <a:r>
              <a:rPr lang="tr-TR" sz="2400" dirty="0">
                <a:latin typeface="TwitterChirp"/>
              </a:rPr>
              <a:t> verdiğinizde, size yanıt vermek için "</a:t>
            </a:r>
            <a:r>
              <a:rPr lang="tr-TR" sz="2400" dirty="0" err="1">
                <a:latin typeface="TwitterChirp"/>
              </a:rPr>
              <a:t>transformer</a:t>
            </a:r>
            <a:r>
              <a:rPr lang="tr-TR" sz="2400" dirty="0">
                <a:latin typeface="TwitterChirp"/>
              </a:rPr>
              <a:t> </a:t>
            </a:r>
            <a:r>
              <a:rPr lang="tr-TR" sz="2400" dirty="0" err="1">
                <a:latin typeface="TwitterChirp"/>
              </a:rPr>
              <a:t>mimarisi"ni</a:t>
            </a:r>
            <a:r>
              <a:rPr lang="tr-TR" sz="2400" dirty="0">
                <a:latin typeface="TwitterChirp"/>
              </a:rPr>
              <a:t> kullanır. Bu, bir cevap oluşturmak için milyarlarca kelime içeren terabaytlarca veri üzerinde çalışan bir derin öğrenme tekniğidir.</a:t>
            </a:r>
            <a:endParaRPr lang="tr-TR" sz="2400" dirty="0"/>
          </a:p>
        </p:txBody>
      </p:sp>
      <p:pic>
        <p:nvPicPr>
          <p:cNvPr id="5" name="Resim 4">
            <a:extLst>
              <a:ext uri="{FF2B5EF4-FFF2-40B4-BE49-F238E27FC236}">
                <a16:creationId xmlns:a16="http://schemas.microsoft.com/office/drawing/2014/main" id="{B6EADB3A-899A-4D49-8DDE-EBABCE58C866}"/>
              </a:ext>
            </a:extLst>
          </p:cNvPr>
          <p:cNvPicPr>
            <a:picLocks noChangeAspect="1"/>
          </p:cNvPicPr>
          <p:nvPr/>
        </p:nvPicPr>
        <p:blipFill>
          <a:blip r:embed="rId2"/>
          <a:stretch>
            <a:fillRect/>
          </a:stretch>
        </p:blipFill>
        <p:spPr>
          <a:xfrm>
            <a:off x="969184" y="1745673"/>
            <a:ext cx="7776587" cy="48352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9137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FF00"/>
                </a:solidFill>
              </a:rPr>
              <a:t>Makine</a:t>
            </a:r>
            <a:r>
              <a:rPr dirty="0">
                <a:solidFill>
                  <a:srgbClr val="FFFF00"/>
                </a:solidFill>
              </a:rPr>
              <a:t> </a:t>
            </a:r>
            <a:r>
              <a:rPr dirty="0" err="1">
                <a:solidFill>
                  <a:srgbClr val="FFFF00"/>
                </a:solidFill>
              </a:rPr>
              <a:t>Öğrenmesi</a:t>
            </a:r>
            <a:r>
              <a:rPr dirty="0">
                <a:solidFill>
                  <a:srgbClr val="FFFF00"/>
                </a:solidFill>
              </a:rPr>
              <a:t> </a:t>
            </a:r>
            <a:r>
              <a:rPr dirty="0" err="1">
                <a:solidFill>
                  <a:srgbClr val="FFFF00"/>
                </a:solidFill>
              </a:rPr>
              <a:t>ve</a:t>
            </a:r>
            <a:r>
              <a:rPr dirty="0">
                <a:solidFill>
                  <a:srgbClr val="FFFF00"/>
                </a:solidFill>
              </a:rPr>
              <a:t> </a:t>
            </a:r>
            <a:r>
              <a:rPr dirty="0" err="1">
                <a:solidFill>
                  <a:srgbClr val="FFFF00"/>
                </a:solidFill>
              </a:rPr>
              <a:t>Türleri</a:t>
            </a:r>
            <a:endParaRPr dirty="0">
              <a:solidFill>
                <a:srgbClr val="FFFF00"/>
              </a:solidFill>
            </a:endParaRPr>
          </a:p>
        </p:txBody>
      </p:sp>
      <p:sp>
        <p:nvSpPr>
          <p:cNvPr id="3" name="Content Placeholder 2"/>
          <p:cNvSpPr>
            <a:spLocks noGrp="1"/>
          </p:cNvSpPr>
          <p:nvPr>
            <p:ph idx="1"/>
          </p:nvPr>
        </p:nvSpPr>
        <p:spPr/>
        <p:txBody>
          <a:bodyPr/>
          <a:lstStyle/>
          <a:p>
            <a:r>
              <a:t>Makine öğrenmesi üç ana kategoriye ayrılır: denetimli öğrenme, denetimsiz öğrenme ve pekiştirmeli öğrenme. Denetimli öğrenmede etiketli veriler kullanılırken, denetimsiz öğrenmede etiketli veri yoktur.</a:t>
            </a:r>
          </a:p>
          <a:p>
            <a:r>
              <a:t>Pekiştirmeli öğrenmede ise ajan, ortamdan geri bildirim alarak öğrenir.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7468C98B-D38C-4969-8694-CDE2B30A92E6}"/>
              </a:ext>
            </a:extLst>
          </p:cNvPr>
          <p:cNvSpPr txBox="1"/>
          <p:nvPr/>
        </p:nvSpPr>
        <p:spPr>
          <a:xfrm>
            <a:off x="471055" y="192691"/>
            <a:ext cx="8894618" cy="1200329"/>
          </a:xfrm>
          <a:prstGeom prst="rect">
            <a:avLst/>
          </a:prstGeom>
          <a:noFill/>
        </p:spPr>
        <p:txBody>
          <a:bodyPr wrap="square">
            <a:spAutoFit/>
          </a:bodyPr>
          <a:lstStyle/>
          <a:p>
            <a:r>
              <a:rPr lang="tr-TR" sz="2400" dirty="0">
                <a:latin typeface="TwitterChirp"/>
              </a:rPr>
              <a:t>4 Aralık 2022 - </a:t>
            </a:r>
            <a:r>
              <a:rPr lang="tr-TR" sz="2400" dirty="0" err="1">
                <a:latin typeface="TwitterChirp"/>
              </a:rPr>
              <a:t>ChatGPT</a:t>
            </a:r>
            <a:r>
              <a:rPr lang="tr-TR" sz="2400" dirty="0">
                <a:latin typeface="TwitterChirp"/>
              </a:rPr>
              <a:t> 1 milyon kullanıcıya ulaştı. Ocak 2023 - </a:t>
            </a:r>
            <a:r>
              <a:rPr lang="tr-TR" sz="2400" dirty="0" err="1">
                <a:latin typeface="TwitterChirp"/>
              </a:rPr>
              <a:t>ChatGPT</a:t>
            </a:r>
            <a:r>
              <a:rPr lang="tr-TR" sz="2400" dirty="0">
                <a:latin typeface="TwitterChirp"/>
              </a:rPr>
              <a:t> aylık 100 milyon aktif kullanıcıya ulaştı ve böylece" tarihteki en hızlı büyüyen uygulama" </a:t>
            </a:r>
            <a:r>
              <a:rPr lang="tr-TR" sz="2400" dirty="0" err="1">
                <a:latin typeface="TwitterChirp"/>
              </a:rPr>
              <a:t>ünvanının</a:t>
            </a:r>
            <a:r>
              <a:rPr lang="tr-TR" sz="2400" dirty="0">
                <a:latin typeface="TwitterChirp"/>
              </a:rPr>
              <a:t> sahibi oldu.</a:t>
            </a:r>
            <a:endParaRPr lang="tr-TR" sz="2400" dirty="0"/>
          </a:p>
        </p:txBody>
      </p:sp>
      <p:pic>
        <p:nvPicPr>
          <p:cNvPr id="6" name="Resim 5">
            <a:extLst>
              <a:ext uri="{FF2B5EF4-FFF2-40B4-BE49-F238E27FC236}">
                <a16:creationId xmlns:a16="http://schemas.microsoft.com/office/drawing/2014/main" id="{704D00FA-CA4F-40F0-8529-C803AC92765A}"/>
              </a:ext>
            </a:extLst>
          </p:cNvPr>
          <p:cNvPicPr>
            <a:picLocks noChangeAspect="1"/>
          </p:cNvPicPr>
          <p:nvPr/>
        </p:nvPicPr>
        <p:blipFill>
          <a:blip r:embed="rId2"/>
          <a:stretch>
            <a:fillRect/>
          </a:stretch>
        </p:blipFill>
        <p:spPr>
          <a:xfrm>
            <a:off x="2259519" y="1469856"/>
            <a:ext cx="7266561" cy="5250873"/>
          </a:xfrm>
          <a:prstGeom prst="rect">
            <a:avLst/>
          </a:prstGeom>
        </p:spPr>
      </p:pic>
    </p:spTree>
    <p:extLst>
      <p:ext uri="{BB962C8B-B14F-4D97-AF65-F5344CB8AC3E}">
        <p14:creationId xmlns:p14="http://schemas.microsoft.com/office/powerpoint/2010/main" val="2796513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67573" y="139206"/>
            <a:ext cx="11433300" cy="6631049"/>
          </a:xfrm>
        </p:spPr>
        <p:txBody>
          <a:bodyPr>
            <a:noAutofit/>
          </a:bodyPr>
          <a:lstStyle/>
          <a:p>
            <a:pPr lvl="0"/>
            <a:r>
              <a:rPr lang="tr-TR" sz="1000" dirty="0" err="1">
                <a:latin typeface="Times New Roman" panose="02020603050405020304" pitchFamily="18" charset="0"/>
                <a:cs typeface="Times New Roman" panose="02020603050405020304" pitchFamily="18" charset="0"/>
              </a:rPr>
              <a:t>Thongtan</a:t>
            </a:r>
            <a:r>
              <a:rPr lang="tr-TR" sz="1000" dirty="0">
                <a:latin typeface="Times New Roman" panose="02020603050405020304" pitchFamily="18" charset="0"/>
                <a:cs typeface="Times New Roman" panose="02020603050405020304" pitchFamily="18" charset="0"/>
              </a:rPr>
              <a:t>, T., &amp; </a:t>
            </a:r>
            <a:r>
              <a:rPr lang="tr-TR" sz="1000" dirty="0" err="1">
                <a:latin typeface="Times New Roman" panose="02020603050405020304" pitchFamily="18" charset="0"/>
                <a:cs typeface="Times New Roman" panose="02020603050405020304" pitchFamily="18" charset="0"/>
              </a:rPr>
              <a:t>Phienthrakul</a:t>
            </a:r>
            <a:r>
              <a:rPr lang="tr-TR" sz="1000" dirty="0">
                <a:latin typeface="Times New Roman" panose="02020603050405020304" pitchFamily="18" charset="0"/>
                <a:cs typeface="Times New Roman" panose="02020603050405020304" pitchFamily="18" charset="0"/>
              </a:rPr>
              <a:t>, T. (2019, </a:t>
            </a:r>
            <a:r>
              <a:rPr lang="tr-TR" sz="1000" dirty="0" err="1">
                <a:latin typeface="Times New Roman" panose="02020603050405020304" pitchFamily="18" charset="0"/>
                <a:cs typeface="Times New Roman" panose="02020603050405020304" pitchFamily="18" charset="0"/>
              </a:rPr>
              <a:t>July</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using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Document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Embeddings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trained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with</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Cosine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Similarity</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Proceedings</a:t>
            </a:r>
            <a:r>
              <a:rPr lang="tr-TR" sz="1000" i="1" dirty="0">
                <a:latin typeface="Times New Roman" panose="02020603050405020304" pitchFamily="18" charset="0"/>
                <a:cs typeface="Times New Roman" panose="02020603050405020304" pitchFamily="18" charset="0"/>
              </a:rPr>
              <a:t> of </a:t>
            </a:r>
            <a:r>
              <a:rPr lang="tr-TR" sz="1000" i="1" dirty="0" err="1">
                <a:latin typeface="Times New Roman" panose="02020603050405020304" pitchFamily="18" charset="0"/>
                <a:cs typeface="Times New Roman" panose="02020603050405020304" pitchFamily="18" charset="0"/>
              </a:rPr>
              <a:t>the</a:t>
            </a:r>
            <a:r>
              <a:rPr lang="tr-TR" sz="1000" i="1" dirty="0">
                <a:latin typeface="Times New Roman" panose="02020603050405020304" pitchFamily="18" charset="0"/>
                <a:cs typeface="Times New Roman" panose="02020603050405020304" pitchFamily="18" charset="0"/>
              </a:rPr>
              <a:t> 57th </a:t>
            </a:r>
            <a:r>
              <a:rPr lang="tr-TR" sz="1000" i="1" dirty="0" err="1">
                <a:latin typeface="Times New Roman" panose="02020603050405020304" pitchFamily="18" charset="0"/>
                <a:cs typeface="Times New Roman" panose="02020603050405020304" pitchFamily="18" charset="0"/>
              </a:rPr>
              <a:t>Annual</a:t>
            </a:r>
            <a:r>
              <a:rPr lang="tr-TR" sz="1000" i="1" dirty="0">
                <a:latin typeface="Times New Roman" panose="02020603050405020304" pitchFamily="18" charset="0"/>
                <a:cs typeface="Times New Roman" panose="02020603050405020304" pitchFamily="18" charset="0"/>
              </a:rPr>
              <a:t> Meeting of </a:t>
            </a:r>
            <a:r>
              <a:rPr lang="tr-TR" sz="1000" i="1" dirty="0" err="1">
                <a:latin typeface="Times New Roman" panose="02020603050405020304" pitchFamily="18" charset="0"/>
                <a:cs typeface="Times New Roman" panose="02020603050405020304" pitchFamily="18" charset="0"/>
              </a:rPr>
              <a:t>the</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Association</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for</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Computational</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Linguistics</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Student</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Research</a:t>
            </a:r>
            <a:r>
              <a:rPr lang="tr-TR" sz="1000" i="1" dirty="0">
                <a:latin typeface="Times New Roman" panose="02020603050405020304" pitchFamily="18" charset="0"/>
                <a:cs typeface="Times New Roman" panose="02020603050405020304" pitchFamily="18" charset="0"/>
              </a:rPr>
              <a:t> Workshop</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407-414).</a:t>
            </a:r>
          </a:p>
          <a:p>
            <a:pPr lvl="0"/>
            <a:r>
              <a:rPr lang="tr-TR" sz="1000" dirty="0" err="1">
                <a:latin typeface="Times New Roman" panose="02020603050405020304" pitchFamily="18" charset="0"/>
                <a:cs typeface="Times New Roman" panose="02020603050405020304" pitchFamily="18" charset="0"/>
              </a:rPr>
              <a:t>Yang</a:t>
            </a:r>
            <a:r>
              <a:rPr lang="tr-TR" sz="1000" dirty="0">
                <a:latin typeface="Times New Roman" panose="02020603050405020304" pitchFamily="18" charset="0"/>
                <a:cs typeface="Times New Roman" panose="02020603050405020304" pitchFamily="18" charset="0"/>
              </a:rPr>
              <a:t>, Z., </a:t>
            </a:r>
            <a:r>
              <a:rPr lang="tr-TR" sz="1000" dirty="0" err="1">
                <a:latin typeface="Times New Roman" panose="02020603050405020304" pitchFamily="18" charset="0"/>
                <a:cs typeface="Times New Roman" panose="02020603050405020304" pitchFamily="18" charset="0"/>
              </a:rPr>
              <a:t>Dai</a:t>
            </a:r>
            <a:r>
              <a:rPr lang="tr-TR" sz="1000" dirty="0">
                <a:latin typeface="Times New Roman" panose="02020603050405020304" pitchFamily="18" charset="0"/>
                <a:cs typeface="Times New Roman" panose="02020603050405020304" pitchFamily="18" charset="0"/>
              </a:rPr>
              <a:t>, Z., </a:t>
            </a:r>
            <a:r>
              <a:rPr lang="tr-TR" sz="1000" dirty="0" err="1">
                <a:latin typeface="Times New Roman" panose="02020603050405020304" pitchFamily="18" charset="0"/>
                <a:cs typeface="Times New Roman" panose="02020603050405020304" pitchFamily="18" charset="0"/>
              </a:rPr>
              <a:t>Yang</a:t>
            </a:r>
            <a:r>
              <a:rPr lang="tr-TR" sz="1000" dirty="0">
                <a:latin typeface="Times New Roman" panose="02020603050405020304" pitchFamily="18" charset="0"/>
                <a:cs typeface="Times New Roman" panose="02020603050405020304" pitchFamily="18" charset="0"/>
              </a:rPr>
              <a:t>, Y., </a:t>
            </a:r>
            <a:r>
              <a:rPr lang="tr-TR" sz="1000" dirty="0" err="1">
                <a:latin typeface="Times New Roman" panose="02020603050405020304" pitchFamily="18" charset="0"/>
                <a:cs typeface="Times New Roman" panose="02020603050405020304" pitchFamily="18" charset="0"/>
              </a:rPr>
              <a:t>Carbonell</a:t>
            </a:r>
            <a:r>
              <a:rPr lang="tr-TR" sz="1000" dirty="0">
                <a:latin typeface="Times New Roman" panose="02020603050405020304" pitchFamily="18" charset="0"/>
                <a:cs typeface="Times New Roman" panose="02020603050405020304" pitchFamily="18" charset="0"/>
              </a:rPr>
              <a:t>, J., </a:t>
            </a:r>
            <a:r>
              <a:rPr lang="tr-TR" sz="1000" dirty="0" err="1">
                <a:latin typeface="Times New Roman" panose="02020603050405020304" pitchFamily="18" charset="0"/>
                <a:cs typeface="Times New Roman" panose="02020603050405020304" pitchFamily="18" charset="0"/>
              </a:rPr>
              <a:t>Salakhutdinov</a:t>
            </a:r>
            <a:r>
              <a:rPr lang="tr-TR" sz="1000" dirty="0">
                <a:latin typeface="Times New Roman" panose="02020603050405020304" pitchFamily="18" charset="0"/>
                <a:cs typeface="Times New Roman" panose="02020603050405020304" pitchFamily="18" charset="0"/>
              </a:rPr>
              <a:t>, R., &amp; Le, Q. V. (2019). </a:t>
            </a:r>
            <a:r>
              <a:rPr lang="tr-TR" sz="1000" dirty="0" err="1">
                <a:latin typeface="Times New Roman" panose="02020603050405020304" pitchFamily="18" charset="0"/>
                <a:cs typeface="Times New Roman" panose="02020603050405020304" pitchFamily="18" charset="0"/>
              </a:rPr>
              <a:t>XLNet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Generalized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Autoregressive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Pretraining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Language </a:t>
            </a:r>
            <a:r>
              <a:rPr lang="tr-TR" sz="1000" dirty="0" err="1">
                <a:latin typeface="Times New Roman" panose="02020603050405020304" pitchFamily="18" charset="0"/>
                <a:cs typeface="Times New Roman" panose="02020603050405020304" pitchFamily="18" charset="0"/>
              </a:rPr>
              <a:t>Understanding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arXiv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preprint</a:t>
            </a:r>
            <a:r>
              <a:rPr lang="tr-TR" sz="1000" dirty="0">
                <a:latin typeface="Times New Roman" panose="02020603050405020304" pitchFamily="18" charset="0"/>
                <a:cs typeface="Times New Roman" panose="02020603050405020304" pitchFamily="18" charset="0"/>
              </a:rPr>
              <a:t> arXiv:1906.08237 Sun et al., 2019)</a:t>
            </a:r>
            <a:r>
              <a:rPr lang="tr-TR" sz="1000" dirty="0">
                <a:latin typeface="Times New Roman" panose="02020603050405020304" pitchFamily="18" charset="0"/>
                <a:cs typeface="Times New Roman" panose="02020603050405020304" pitchFamily="18" charset="0"/>
                <a:hlinkClick r:id="rId2"/>
              </a:rPr>
              <a:t>https://arxiv.org/pdf/1905.05583.pdf</a:t>
            </a:r>
            <a:endParaRPr lang="tr-TR" sz="1000" dirty="0">
              <a:latin typeface="Times New Roman" panose="02020603050405020304" pitchFamily="18" charset="0"/>
              <a:cs typeface="Times New Roman" panose="02020603050405020304" pitchFamily="18" charset="0"/>
            </a:endParaRPr>
          </a:p>
          <a:p>
            <a:pPr lvl="0"/>
            <a:r>
              <a:rPr lang="tr-TR" sz="1000" dirty="0" err="1">
                <a:latin typeface="Times New Roman" panose="02020603050405020304" pitchFamily="18" charset="0"/>
                <a:cs typeface="Times New Roman" panose="02020603050405020304" pitchFamily="18" charset="0"/>
              </a:rPr>
              <a:t>Haonan</a:t>
            </a:r>
            <a:r>
              <a:rPr lang="tr-TR" sz="1000" dirty="0">
                <a:latin typeface="Times New Roman" panose="02020603050405020304" pitchFamily="18" charset="0"/>
                <a:cs typeface="Times New Roman" panose="02020603050405020304" pitchFamily="18" charset="0"/>
              </a:rPr>
              <a:t>, L.,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S. H., Ye, T., &amp; </a:t>
            </a:r>
            <a:r>
              <a:rPr lang="tr-TR" sz="1000" dirty="0" err="1">
                <a:latin typeface="Times New Roman" panose="02020603050405020304" pitchFamily="18" charset="0"/>
                <a:cs typeface="Times New Roman" panose="02020603050405020304" pitchFamily="18" charset="0"/>
              </a:rPr>
              <a:t>Xiuyan</a:t>
            </a:r>
            <a:r>
              <a:rPr lang="tr-TR" sz="1000" dirty="0">
                <a:latin typeface="Times New Roman" panose="02020603050405020304" pitchFamily="18" charset="0"/>
                <a:cs typeface="Times New Roman" panose="02020603050405020304" pitchFamily="18" charset="0"/>
              </a:rPr>
              <a:t>, G. (2019). </a:t>
            </a:r>
            <a:r>
              <a:rPr lang="tr-TR" sz="1000" dirty="0" err="1">
                <a:latin typeface="Times New Roman" panose="02020603050405020304" pitchFamily="18" charset="0"/>
                <a:cs typeface="Times New Roman" panose="02020603050405020304" pitchFamily="18" charset="0"/>
              </a:rPr>
              <a:t>Graph</a:t>
            </a:r>
            <a:r>
              <a:rPr lang="tr-TR" sz="1000" dirty="0">
                <a:latin typeface="Times New Roman" panose="02020603050405020304" pitchFamily="18" charset="0"/>
                <a:cs typeface="Times New Roman" panose="02020603050405020304" pitchFamily="18" charset="0"/>
              </a:rPr>
              <a:t> star net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generalized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multi-task</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learning</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arXiv:1906.12330</a:t>
            </a:r>
            <a:r>
              <a:rPr lang="tr-TR" sz="1000" dirty="0">
                <a:latin typeface="Times New Roman" panose="02020603050405020304" pitchFamily="18" charset="0"/>
                <a:cs typeface="Times New Roman" panose="02020603050405020304" pitchFamily="18" charset="0"/>
              </a:rPr>
              <a:t>.	</a:t>
            </a:r>
          </a:p>
          <a:p>
            <a:pPr lvl="0"/>
            <a:r>
              <a:rPr lang="tr-TR" sz="1000" dirty="0" err="1">
                <a:latin typeface="Times New Roman" panose="02020603050405020304" pitchFamily="18" charset="0"/>
                <a:cs typeface="Times New Roman" panose="02020603050405020304" pitchFamily="18" charset="0"/>
              </a:rPr>
              <a:t>Xie</a:t>
            </a:r>
            <a:r>
              <a:rPr lang="tr-TR" sz="1000" dirty="0">
                <a:latin typeface="Times New Roman" panose="02020603050405020304" pitchFamily="18" charset="0"/>
                <a:cs typeface="Times New Roman" panose="02020603050405020304" pitchFamily="18" charset="0"/>
              </a:rPr>
              <a:t>, Q., </a:t>
            </a:r>
            <a:r>
              <a:rPr lang="tr-TR" sz="1000" dirty="0" err="1">
                <a:latin typeface="Times New Roman" panose="02020603050405020304" pitchFamily="18" charset="0"/>
                <a:cs typeface="Times New Roman" panose="02020603050405020304" pitchFamily="18" charset="0"/>
              </a:rPr>
              <a:t>Dai</a:t>
            </a:r>
            <a:r>
              <a:rPr lang="tr-TR" sz="1000" dirty="0">
                <a:latin typeface="Times New Roman" panose="02020603050405020304" pitchFamily="18" charset="0"/>
                <a:cs typeface="Times New Roman" panose="02020603050405020304" pitchFamily="18" charset="0"/>
              </a:rPr>
              <a:t>, Z., </a:t>
            </a:r>
            <a:r>
              <a:rPr lang="tr-TR" sz="1000" dirty="0" err="1">
                <a:latin typeface="Times New Roman" panose="02020603050405020304" pitchFamily="18" charset="0"/>
                <a:cs typeface="Times New Roman" panose="02020603050405020304" pitchFamily="18" charset="0"/>
              </a:rPr>
              <a:t>Hovy</a:t>
            </a:r>
            <a:r>
              <a:rPr lang="tr-TR" sz="1000" dirty="0">
                <a:latin typeface="Times New Roman" panose="02020603050405020304" pitchFamily="18" charset="0"/>
                <a:cs typeface="Times New Roman" panose="02020603050405020304" pitchFamily="18" charset="0"/>
              </a:rPr>
              <a:t>, E., </a:t>
            </a:r>
            <a:r>
              <a:rPr lang="tr-TR" sz="1000" dirty="0" err="1">
                <a:latin typeface="Times New Roman" panose="02020603050405020304" pitchFamily="18" charset="0"/>
                <a:cs typeface="Times New Roman" panose="02020603050405020304" pitchFamily="18" charset="0"/>
              </a:rPr>
              <a:t>Luong</a:t>
            </a:r>
            <a:r>
              <a:rPr lang="tr-TR" sz="1000" dirty="0">
                <a:latin typeface="Times New Roman" panose="02020603050405020304" pitchFamily="18" charset="0"/>
                <a:cs typeface="Times New Roman" panose="02020603050405020304" pitchFamily="18" charset="0"/>
              </a:rPr>
              <a:t>, M. T., &amp; Le, Q. V. (2019). </a:t>
            </a:r>
            <a:r>
              <a:rPr lang="tr-TR" sz="1000" dirty="0" err="1">
                <a:latin typeface="Times New Roman" panose="02020603050405020304" pitchFamily="18" charset="0"/>
                <a:cs typeface="Times New Roman" panose="02020603050405020304" pitchFamily="18" charset="0"/>
              </a:rPr>
              <a:t>Unsupervised</a:t>
            </a:r>
            <a:r>
              <a:rPr lang="tr-TR" sz="1000" dirty="0">
                <a:latin typeface="Times New Roman" panose="02020603050405020304" pitchFamily="18" charset="0"/>
                <a:cs typeface="Times New Roman" panose="02020603050405020304" pitchFamily="18" charset="0"/>
              </a:rPr>
              <a:t> data </a:t>
            </a:r>
            <a:r>
              <a:rPr lang="tr-TR" sz="1000" dirty="0" err="1">
                <a:latin typeface="Times New Roman" panose="02020603050405020304" pitchFamily="18" charset="0"/>
                <a:cs typeface="Times New Roman" panose="02020603050405020304" pitchFamily="18" charset="0"/>
              </a:rPr>
              <a:t>augmentation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arXiv:1904.12848</a:t>
            </a:r>
            <a:r>
              <a:rPr lang="tr-TR" sz="1000" dirty="0">
                <a:latin typeface="Times New Roman" panose="02020603050405020304" pitchFamily="18" charset="0"/>
                <a:cs typeface="Times New Roman" panose="02020603050405020304" pitchFamily="18" charset="0"/>
              </a:rPr>
              <a:t>. LSTM (</a:t>
            </a:r>
            <a:r>
              <a:rPr lang="tr-TR" sz="1000" dirty="0" err="1">
                <a:latin typeface="Times New Roman" panose="02020603050405020304" pitchFamily="18" charset="0"/>
                <a:cs typeface="Times New Roman" panose="02020603050405020304" pitchFamily="18" charset="0"/>
              </a:rPr>
              <a:t>Gray</a:t>
            </a:r>
            <a:r>
              <a:rPr lang="tr-TR" sz="1000" dirty="0">
                <a:latin typeface="Times New Roman" panose="02020603050405020304" pitchFamily="18" charset="0"/>
                <a:cs typeface="Times New Roman" panose="02020603050405020304" pitchFamily="18" charset="0"/>
              </a:rPr>
              <a:t> et al., 2017)</a:t>
            </a:r>
            <a:r>
              <a:rPr lang="tr-TR" sz="1000" dirty="0">
                <a:latin typeface="Times New Roman" panose="02020603050405020304" pitchFamily="18" charset="0"/>
                <a:cs typeface="Times New Roman" panose="02020603050405020304" pitchFamily="18" charset="0"/>
                <a:hlinkClick r:id="rId3"/>
              </a:rPr>
              <a:t>https://s3-us-west-2.amazonaws.com/openai-assets/blocksparse/blocksparsepaper.pdf</a:t>
            </a:r>
            <a:endParaRPr lang="tr-TR" sz="1000" dirty="0">
              <a:latin typeface="Times New Roman" panose="02020603050405020304" pitchFamily="18" charset="0"/>
              <a:cs typeface="Times New Roman" panose="02020603050405020304" pitchFamily="18" charset="0"/>
            </a:endParaRPr>
          </a:p>
          <a:p>
            <a:pPr lvl="0"/>
            <a:r>
              <a:rPr lang="tr-TR" sz="1000" dirty="0">
                <a:latin typeface="Times New Roman" panose="02020603050405020304" pitchFamily="18" charset="0"/>
                <a:cs typeface="Times New Roman" panose="02020603050405020304" pitchFamily="18" charset="0"/>
              </a:rPr>
              <a:t>Sun, C., </a:t>
            </a:r>
            <a:r>
              <a:rPr lang="tr-TR" sz="1000" dirty="0" err="1">
                <a:latin typeface="Times New Roman" panose="02020603050405020304" pitchFamily="18" charset="0"/>
                <a:cs typeface="Times New Roman" panose="02020603050405020304" pitchFamily="18" charset="0"/>
              </a:rPr>
              <a:t>Qiu</a:t>
            </a:r>
            <a:r>
              <a:rPr lang="tr-TR" sz="1000" dirty="0">
                <a:latin typeface="Times New Roman" panose="02020603050405020304" pitchFamily="18" charset="0"/>
                <a:cs typeface="Times New Roman" panose="02020603050405020304" pitchFamily="18" charset="0"/>
              </a:rPr>
              <a:t>, X., </a:t>
            </a:r>
            <a:r>
              <a:rPr lang="tr-TR" sz="1000" dirty="0" err="1">
                <a:latin typeface="Times New Roman" panose="02020603050405020304" pitchFamily="18" charset="0"/>
                <a:cs typeface="Times New Roman" panose="02020603050405020304" pitchFamily="18" charset="0"/>
              </a:rPr>
              <a:t>Xu</a:t>
            </a:r>
            <a:r>
              <a:rPr lang="tr-TR" sz="1000" dirty="0">
                <a:latin typeface="Times New Roman" panose="02020603050405020304" pitchFamily="18" charset="0"/>
                <a:cs typeface="Times New Roman" panose="02020603050405020304" pitchFamily="18" charset="0"/>
              </a:rPr>
              <a:t>, Y., &amp;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X. (2019). How </a:t>
            </a:r>
            <a:r>
              <a:rPr lang="tr-TR" sz="1000" dirty="0" err="1">
                <a:latin typeface="Times New Roman" panose="02020603050405020304" pitchFamily="18" charset="0"/>
                <a:cs typeface="Times New Roman" panose="02020603050405020304" pitchFamily="18" charset="0"/>
              </a:rPr>
              <a:t>to</a:t>
            </a:r>
            <a:r>
              <a:rPr lang="tr-TR" sz="1000" dirty="0">
                <a:latin typeface="Times New Roman" panose="02020603050405020304" pitchFamily="18" charset="0"/>
                <a:cs typeface="Times New Roman" panose="02020603050405020304" pitchFamily="18" charset="0"/>
              </a:rPr>
              <a:t> Fine-Tune BERT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arXiv:1905.05583</a:t>
            </a:r>
            <a:r>
              <a:rPr lang="tr-TR" sz="1000" dirty="0">
                <a:latin typeface="Times New Roman" panose="02020603050405020304" pitchFamily="18" charset="0"/>
                <a:cs typeface="Times New Roman" panose="02020603050405020304" pitchFamily="18" charset="0"/>
              </a:rPr>
              <a:t>.</a:t>
            </a:r>
          </a:p>
          <a:p>
            <a:pPr lvl="0"/>
            <a:r>
              <a:rPr lang="tr-TR" sz="1000" dirty="0" err="1">
                <a:latin typeface="Times New Roman" panose="02020603050405020304" pitchFamily="18" charset="0"/>
                <a:cs typeface="Times New Roman" panose="02020603050405020304" pitchFamily="18" charset="0"/>
              </a:rPr>
              <a:t>Sachan</a:t>
            </a:r>
            <a:r>
              <a:rPr lang="tr-TR" sz="1000" dirty="0">
                <a:latin typeface="Times New Roman" panose="02020603050405020304" pitchFamily="18" charset="0"/>
                <a:cs typeface="Times New Roman" panose="02020603050405020304" pitchFamily="18" charset="0"/>
              </a:rPr>
              <a:t>, D. S., </a:t>
            </a:r>
            <a:r>
              <a:rPr lang="tr-TR" sz="1000" dirty="0" err="1">
                <a:latin typeface="Times New Roman" panose="02020603050405020304" pitchFamily="18" charset="0"/>
                <a:cs typeface="Times New Roman" panose="02020603050405020304" pitchFamily="18" charset="0"/>
              </a:rPr>
              <a:t>Zaheer</a:t>
            </a:r>
            <a:r>
              <a:rPr lang="tr-TR" sz="1000" dirty="0">
                <a:latin typeface="Times New Roman" panose="02020603050405020304" pitchFamily="18" charset="0"/>
                <a:cs typeface="Times New Roman" panose="02020603050405020304" pitchFamily="18" charset="0"/>
              </a:rPr>
              <a:t>, M., &amp; </a:t>
            </a:r>
            <a:r>
              <a:rPr lang="tr-TR" sz="1000" dirty="0" err="1">
                <a:latin typeface="Times New Roman" panose="02020603050405020304" pitchFamily="18" charset="0"/>
                <a:cs typeface="Times New Roman" panose="02020603050405020304" pitchFamily="18" charset="0"/>
              </a:rPr>
              <a:t>Salakhutdinov</a:t>
            </a:r>
            <a:r>
              <a:rPr lang="tr-TR" sz="1000" dirty="0">
                <a:latin typeface="Times New Roman" panose="02020603050405020304" pitchFamily="18" charset="0"/>
                <a:cs typeface="Times New Roman" panose="02020603050405020304" pitchFamily="18" charset="0"/>
              </a:rPr>
              <a:t>, R. (2019, </a:t>
            </a:r>
            <a:r>
              <a:rPr lang="tr-TR" sz="1000" dirty="0" err="1">
                <a:latin typeface="Times New Roman" panose="02020603050405020304" pitchFamily="18" charset="0"/>
                <a:cs typeface="Times New Roman" panose="02020603050405020304" pitchFamily="18" charset="0"/>
              </a:rPr>
              <a:t>July</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Revisiting</a:t>
            </a:r>
            <a:r>
              <a:rPr lang="tr-TR" sz="1000" dirty="0">
                <a:latin typeface="Times New Roman" panose="02020603050405020304" pitchFamily="18" charset="0"/>
                <a:cs typeface="Times New Roman" panose="02020603050405020304" pitchFamily="18" charset="0"/>
              </a:rPr>
              <a:t> LSTM </a:t>
            </a:r>
            <a:r>
              <a:rPr lang="tr-TR" sz="1000" dirty="0" err="1">
                <a:latin typeface="Times New Roman" panose="02020603050405020304" pitchFamily="18" charset="0"/>
                <a:cs typeface="Times New Roman" panose="02020603050405020304" pitchFamily="18" charset="0"/>
              </a:rPr>
              <a:t>networks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semi-</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via</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mixed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objective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function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Proceedings</a:t>
            </a:r>
            <a:r>
              <a:rPr lang="tr-TR" sz="1000" i="1" dirty="0">
                <a:latin typeface="Times New Roman" panose="02020603050405020304" pitchFamily="18" charset="0"/>
                <a:cs typeface="Times New Roman" panose="02020603050405020304" pitchFamily="18" charset="0"/>
              </a:rPr>
              <a:t> of </a:t>
            </a:r>
            <a:r>
              <a:rPr lang="tr-TR" sz="1000" i="1" dirty="0" err="1">
                <a:latin typeface="Times New Roman" panose="02020603050405020304" pitchFamily="18" charset="0"/>
                <a:cs typeface="Times New Roman" panose="02020603050405020304" pitchFamily="18" charset="0"/>
              </a:rPr>
              <a:t>the</a:t>
            </a:r>
            <a:r>
              <a:rPr lang="tr-TR" sz="1000" i="1" dirty="0">
                <a:latin typeface="Times New Roman" panose="02020603050405020304" pitchFamily="18" charset="0"/>
                <a:cs typeface="Times New Roman" panose="02020603050405020304" pitchFamily="18" charset="0"/>
              </a:rPr>
              <a:t> AAAI Conference on </a:t>
            </a:r>
            <a:r>
              <a:rPr lang="tr-TR" sz="1000" i="1" dirty="0" err="1">
                <a:latin typeface="Times New Roman" panose="02020603050405020304" pitchFamily="18" charset="0"/>
                <a:cs typeface="Times New Roman" panose="02020603050405020304" pitchFamily="18" charset="0"/>
              </a:rPr>
              <a:t>Artificial</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Intelligence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Vol</a:t>
            </a:r>
            <a:r>
              <a:rPr lang="tr-TR" sz="1000" dirty="0">
                <a:latin typeface="Times New Roman" panose="02020603050405020304" pitchFamily="18" charset="0"/>
                <a:cs typeface="Times New Roman" panose="02020603050405020304" pitchFamily="18" charset="0"/>
              </a:rPr>
              <a:t>. 33,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6940-6948).</a:t>
            </a:r>
          </a:p>
          <a:p>
            <a:pPr lvl="0"/>
            <a:r>
              <a:rPr lang="tr-TR" sz="1000" dirty="0" err="1">
                <a:latin typeface="Times New Roman" panose="02020603050405020304" pitchFamily="18" charset="0"/>
                <a:cs typeface="Times New Roman" panose="02020603050405020304" pitchFamily="18" charset="0"/>
              </a:rPr>
              <a:t>Howard</a:t>
            </a:r>
            <a:r>
              <a:rPr lang="tr-TR" sz="1000" dirty="0">
                <a:latin typeface="Times New Roman" panose="02020603050405020304" pitchFamily="18" charset="0"/>
                <a:cs typeface="Times New Roman" panose="02020603050405020304" pitchFamily="18" charset="0"/>
              </a:rPr>
              <a:t>, J., &amp; </a:t>
            </a:r>
            <a:r>
              <a:rPr lang="tr-TR" sz="1000" dirty="0" err="1">
                <a:latin typeface="Times New Roman" panose="02020603050405020304" pitchFamily="18" charset="0"/>
                <a:cs typeface="Times New Roman" panose="02020603050405020304" pitchFamily="18" charset="0"/>
              </a:rPr>
              <a:t>Ruder</a:t>
            </a:r>
            <a:r>
              <a:rPr lang="tr-TR" sz="1000" dirty="0">
                <a:latin typeface="Times New Roman" panose="02020603050405020304" pitchFamily="18" charset="0"/>
                <a:cs typeface="Times New Roman" panose="02020603050405020304" pitchFamily="18" charset="0"/>
              </a:rPr>
              <a:t>, S. (2018). Universal </a:t>
            </a:r>
            <a:r>
              <a:rPr lang="tr-TR" sz="1000" dirty="0" err="1">
                <a:latin typeface="Times New Roman" panose="02020603050405020304" pitchFamily="18" charset="0"/>
                <a:cs typeface="Times New Roman" panose="02020603050405020304" pitchFamily="18" charset="0"/>
              </a:rPr>
              <a:t>language</a:t>
            </a:r>
            <a:r>
              <a:rPr lang="tr-TR" sz="1000" dirty="0">
                <a:latin typeface="Times New Roman" panose="02020603050405020304" pitchFamily="18" charset="0"/>
                <a:cs typeface="Times New Roman" panose="02020603050405020304" pitchFamily="18" charset="0"/>
              </a:rPr>
              <a:t> model </a:t>
            </a:r>
            <a:r>
              <a:rPr lang="tr-TR" sz="1000" dirty="0" err="1">
                <a:latin typeface="Times New Roman" panose="02020603050405020304" pitchFamily="18" charset="0"/>
                <a:cs typeface="Times New Roman" panose="02020603050405020304" pitchFamily="18" charset="0"/>
              </a:rPr>
              <a:t>fine-tuning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arXiv:1801.06146</a:t>
            </a:r>
            <a:r>
              <a:rPr lang="tr-TR" sz="1000" dirty="0">
                <a:latin typeface="Times New Roman" panose="02020603050405020304" pitchFamily="18" charset="0"/>
                <a:cs typeface="Times New Roman" panose="02020603050405020304" pitchFamily="18" charset="0"/>
              </a:rPr>
              <a:t>.McCann, </a:t>
            </a:r>
            <a:r>
              <a:rPr lang="tr-TR" sz="1000" dirty="0" err="1">
                <a:latin typeface="Times New Roman" panose="02020603050405020304" pitchFamily="18" charset="0"/>
                <a:cs typeface="Times New Roman" panose="02020603050405020304" pitchFamily="18" charset="0"/>
              </a:rPr>
              <a:t>Bryan</a:t>
            </a:r>
            <a:r>
              <a:rPr lang="tr-TR" sz="1000" dirty="0">
                <a:latin typeface="Times New Roman" panose="02020603050405020304" pitchFamily="18" charset="0"/>
                <a:cs typeface="Times New Roman" panose="02020603050405020304" pitchFamily="18" charset="0"/>
              </a:rPr>
              <a:t>, et al. "</a:t>
            </a:r>
            <a:r>
              <a:rPr lang="tr-TR" sz="1000" dirty="0" err="1">
                <a:latin typeface="Times New Roman" panose="02020603050405020304" pitchFamily="18" charset="0"/>
                <a:cs typeface="Times New Roman" panose="02020603050405020304" pitchFamily="18" charset="0"/>
              </a:rPr>
              <a:t>Learned</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translation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Contextualized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word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vectors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Advances</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Neural</a:t>
            </a:r>
            <a:r>
              <a:rPr lang="tr-TR" sz="1000" dirty="0">
                <a:latin typeface="Times New Roman" panose="02020603050405020304" pitchFamily="18" charset="0"/>
                <a:cs typeface="Times New Roman" panose="02020603050405020304" pitchFamily="18" charset="0"/>
              </a:rPr>
              <a:t> Information </a:t>
            </a:r>
            <a:r>
              <a:rPr lang="tr-TR" sz="1000" dirty="0" err="1">
                <a:latin typeface="Times New Roman" panose="02020603050405020304" pitchFamily="18" charset="0"/>
                <a:cs typeface="Times New Roman" panose="02020603050405020304" pitchFamily="18" charset="0"/>
              </a:rPr>
              <a:t>Processing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Systems</a:t>
            </a:r>
            <a:r>
              <a:rPr lang="tr-TR" sz="1000" dirty="0">
                <a:latin typeface="Times New Roman" panose="02020603050405020304" pitchFamily="18" charset="0"/>
                <a:cs typeface="Times New Roman" panose="02020603050405020304" pitchFamily="18" charset="0"/>
              </a:rPr>
              <a:t>. 2017.</a:t>
            </a:r>
          </a:p>
          <a:p>
            <a:pPr lvl="0"/>
            <a:r>
              <a:rPr lang="tr-TR" sz="1000" dirty="0" err="1">
                <a:latin typeface="Times New Roman" panose="02020603050405020304" pitchFamily="18" charset="0"/>
                <a:cs typeface="Times New Roman" panose="02020603050405020304" pitchFamily="18" charset="0"/>
              </a:rPr>
              <a:t>Gray</a:t>
            </a:r>
            <a:r>
              <a:rPr lang="tr-TR" sz="1000" dirty="0">
                <a:latin typeface="Times New Roman" panose="02020603050405020304" pitchFamily="18" charset="0"/>
                <a:cs typeface="Times New Roman" panose="02020603050405020304" pitchFamily="18" charset="0"/>
              </a:rPr>
              <a:t>, S., </a:t>
            </a:r>
            <a:r>
              <a:rPr lang="tr-TR" sz="1000" dirty="0" err="1">
                <a:latin typeface="Times New Roman" panose="02020603050405020304" pitchFamily="18" charset="0"/>
                <a:cs typeface="Times New Roman" panose="02020603050405020304" pitchFamily="18" charset="0"/>
              </a:rPr>
              <a:t>Radford</a:t>
            </a:r>
            <a:r>
              <a:rPr lang="tr-TR" sz="1000" dirty="0">
                <a:latin typeface="Times New Roman" panose="02020603050405020304" pitchFamily="18" charset="0"/>
                <a:cs typeface="Times New Roman" panose="02020603050405020304" pitchFamily="18" charset="0"/>
              </a:rPr>
              <a:t>, A., &amp; </a:t>
            </a:r>
            <a:r>
              <a:rPr lang="tr-TR" sz="1000" dirty="0" err="1">
                <a:latin typeface="Times New Roman" panose="02020603050405020304" pitchFamily="18" charset="0"/>
                <a:cs typeface="Times New Roman" panose="02020603050405020304" pitchFamily="18" charset="0"/>
              </a:rPr>
              <a:t>Kingma</a:t>
            </a:r>
            <a:r>
              <a:rPr lang="tr-TR" sz="1000" dirty="0">
                <a:latin typeface="Times New Roman" panose="02020603050405020304" pitchFamily="18" charset="0"/>
                <a:cs typeface="Times New Roman" panose="02020603050405020304" pitchFamily="18" charset="0"/>
              </a:rPr>
              <a:t>, D. P. (2017). </a:t>
            </a:r>
            <a:r>
              <a:rPr lang="tr-TR" sz="1000" dirty="0" err="1">
                <a:latin typeface="Times New Roman" panose="02020603050405020304" pitchFamily="18" charset="0"/>
                <a:cs typeface="Times New Roman" panose="02020603050405020304" pitchFamily="18" charset="0"/>
              </a:rPr>
              <a:t>Gpu</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kernels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block-sparse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weights</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arXiv:1711.09224</a:t>
            </a:r>
            <a:r>
              <a:rPr lang="tr-TR" sz="1000" dirty="0">
                <a:latin typeface="Times New Roman" panose="02020603050405020304" pitchFamily="18" charset="0"/>
                <a:cs typeface="Times New Roman" panose="02020603050405020304" pitchFamily="18" charset="0"/>
              </a:rPr>
              <a:t>.</a:t>
            </a:r>
          </a:p>
          <a:p>
            <a:r>
              <a:rPr lang="tr-TR" sz="1000" dirty="0">
                <a:latin typeface="Times New Roman" panose="02020603050405020304" pitchFamily="18" charset="0"/>
                <a:cs typeface="Times New Roman" panose="02020603050405020304" pitchFamily="18" charset="0"/>
              </a:rPr>
              <a:t> Johnson, R., &amp; </a:t>
            </a:r>
            <a:r>
              <a:rPr lang="tr-TR" sz="1000" dirty="0" err="1">
                <a:latin typeface="Times New Roman" panose="02020603050405020304" pitchFamily="18" charset="0"/>
                <a:cs typeface="Times New Roman" panose="02020603050405020304" pitchFamily="18" charset="0"/>
              </a:rPr>
              <a:t>Zhang</a:t>
            </a:r>
            <a:r>
              <a:rPr lang="tr-TR" sz="1000" dirty="0">
                <a:latin typeface="Times New Roman" panose="02020603050405020304" pitchFamily="18" charset="0"/>
                <a:cs typeface="Times New Roman" panose="02020603050405020304" pitchFamily="18" charset="0"/>
              </a:rPr>
              <a:t>, T. (2016). </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semi-</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categorization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using</a:t>
            </a:r>
            <a:r>
              <a:rPr lang="tr-TR" sz="1000" dirty="0">
                <a:latin typeface="Times New Roman" panose="02020603050405020304" pitchFamily="18" charset="0"/>
                <a:cs typeface="Times New Roman" panose="02020603050405020304" pitchFamily="18" charset="0"/>
              </a:rPr>
              <a:t> LSTM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region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embeddings</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arXiv:1602.02373</a:t>
            </a:r>
            <a:r>
              <a:rPr lang="tr-TR" sz="1000" dirty="0">
                <a:latin typeface="Times New Roman" panose="02020603050405020304" pitchFamily="18" charset="0"/>
                <a:cs typeface="Times New Roman" panose="02020603050405020304" pitchFamily="18" charset="0"/>
              </a:rPr>
              <a:t>.</a:t>
            </a:r>
          </a:p>
          <a:p>
            <a:pPr lvl="0"/>
            <a:r>
              <a:rPr lang="tr-TR" sz="1000" dirty="0" err="1">
                <a:latin typeface="Times New Roman" panose="02020603050405020304" pitchFamily="18" charset="0"/>
                <a:cs typeface="Times New Roman" panose="02020603050405020304" pitchFamily="18" charset="0"/>
              </a:rPr>
              <a:t>Miyato</a:t>
            </a:r>
            <a:r>
              <a:rPr lang="tr-TR" sz="1000" dirty="0">
                <a:latin typeface="Times New Roman" panose="02020603050405020304" pitchFamily="18" charset="0"/>
                <a:cs typeface="Times New Roman" panose="02020603050405020304" pitchFamily="18" charset="0"/>
              </a:rPr>
              <a:t>, T., </a:t>
            </a:r>
            <a:r>
              <a:rPr lang="tr-TR" sz="1000" dirty="0" err="1">
                <a:latin typeface="Times New Roman" panose="02020603050405020304" pitchFamily="18" charset="0"/>
                <a:cs typeface="Times New Roman" panose="02020603050405020304" pitchFamily="18" charset="0"/>
              </a:rPr>
              <a:t>Dai</a:t>
            </a:r>
            <a:r>
              <a:rPr lang="tr-TR" sz="1000" dirty="0">
                <a:latin typeface="Times New Roman" panose="02020603050405020304" pitchFamily="18" charset="0"/>
                <a:cs typeface="Times New Roman" panose="02020603050405020304" pitchFamily="18" charset="0"/>
              </a:rPr>
              <a:t>, A. M., &amp; </a:t>
            </a:r>
            <a:r>
              <a:rPr lang="tr-TR" sz="1000" dirty="0" err="1">
                <a:latin typeface="Times New Roman" panose="02020603050405020304" pitchFamily="18" charset="0"/>
                <a:cs typeface="Times New Roman" panose="02020603050405020304" pitchFamily="18" charset="0"/>
              </a:rPr>
              <a:t>Goodfellow</a:t>
            </a:r>
            <a:r>
              <a:rPr lang="tr-TR" sz="1000" dirty="0">
                <a:latin typeface="Times New Roman" panose="02020603050405020304" pitchFamily="18" charset="0"/>
                <a:cs typeface="Times New Roman" panose="02020603050405020304" pitchFamily="18" charset="0"/>
              </a:rPr>
              <a:t>, I. (2016). </a:t>
            </a:r>
            <a:r>
              <a:rPr lang="tr-TR" sz="1000" dirty="0" err="1">
                <a:latin typeface="Times New Roman" panose="02020603050405020304" pitchFamily="18" charset="0"/>
                <a:cs typeface="Times New Roman" panose="02020603050405020304" pitchFamily="18" charset="0"/>
              </a:rPr>
              <a:t>Adversarial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training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methods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semi-</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arXiv:1605.07725</a:t>
            </a:r>
            <a:r>
              <a:rPr lang="tr-TR" sz="1000" dirty="0">
                <a:latin typeface="Times New Roman" panose="02020603050405020304" pitchFamily="18" charset="0"/>
                <a:cs typeface="Times New Roman" panose="02020603050405020304" pitchFamily="18" charset="0"/>
              </a:rPr>
              <a:t>.</a:t>
            </a:r>
          </a:p>
          <a:p>
            <a:pPr lvl="0"/>
            <a:r>
              <a:rPr lang="tr-TR" sz="1000" dirty="0">
                <a:latin typeface="Times New Roman" panose="02020603050405020304" pitchFamily="18" charset="0"/>
                <a:cs typeface="Times New Roman" panose="02020603050405020304" pitchFamily="18" charset="0"/>
              </a:rPr>
              <a:t>Johnson, R., &amp; </a:t>
            </a:r>
            <a:r>
              <a:rPr lang="tr-TR" sz="1000" dirty="0" err="1">
                <a:latin typeface="Times New Roman" panose="02020603050405020304" pitchFamily="18" charset="0"/>
                <a:cs typeface="Times New Roman" panose="02020603050405020304" pitchFamily="18" charset="0"/>
              </a:rPr>
              <a:t>Zhang</a:t>
            </a:r>
            <a:r>
              <a:rPr lang="tr-TR" sz="1000" dirty="0">
                <a:latin typeface="Times New Roman" panose="02020603050405020304" pitchFamily="18" charset="0"/>
                <a:cs typeface="Times New Roman" panose="02020603050405020304" pitchFamily="18" charset="0"/>
              </a:rPr>
              <a:t>, T. (2014). </a:t>
            </a:r>
            <a:r>
              <a:rPr lang="tr-TR" sz="1000" dirty="0" err="1">
                <a:latin typeface="Times New Roman" panose="02020603050405020304" pitchFamily="18" charset="0"/>
                <a:cs typeface="Times New Roman" panose="02020603050405020304" pitchFamily="18" charset="0"/>
              </a:rPr>
              <a:t>Effective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use</a:t>
            </a:r>
            <a:r>
              <a:rPr lang="tr-TR" sz="1000" dirty="0">
                <a:latin typeface="Times New Roman" panose="02020603050405020304" pitchFamily="18" charset="0"/>
                <a:cs typeface="Times New Roman" panose="02020603050405020304" pitchFamily="18" charset="0"/>
              </a:rPr>
              <a:t> of </a:t>
            </a:r>
            <a:r>
              <a:rPr lang="tr-TR" sz="1000" dirty="0" err="1">
                <a:latin typeface="Times New Roman" panose="02020603050405020304" pitchFamily="18" charset="0"/>
                <a:cs typeface="Times New Roman" panose="02020603050405020304" pitchFamily="18" charset="0"/>
              </a:rPr>
              <a:t>word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order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categorization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with</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convolutional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neural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networks</a:t>
            </a:r>
            <a:r>
              <a:rPr lang="tr-TR" sz="1000"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arXiv</a:t>
            </a:r>
            <a:r>
              <a:rPr lang="tr-TR" sz="1000" i="1" dirty="0">
                <a:latin typeface="Times New Roman" panose="02020603050405020304" pitchFamily="18" charset="0"/>
                <a:cs typeface="Times New Roman" panose="02020603050405020304" pitchFamily="18" charset="0"/>
              </a:rPr>
              <a:t> </a:t>
            </a:r>
            <a:r>
              <a:rPr lang="tr-TR" sz="1000" i="1" dirty="0" err="1">
                <a:latin typeface="Times New Roman" panose="02020603050405020304" pitchFamily="18" charset="0"/>
                <a:cs typeface="Times New Roman" panose="02020603050405020304" pitchFamily="18" charset="0"/>
              </a:rPr>
              <a:t>preprint</a:t>
            </a:r>
            <a:r>
              <a:rPr lang="tr-TR" sz="1000" i="1" dirty="0">
                <a:latin typeface="Times New Roman" panose="02020603050405020304" pitchFamily="18" charset="0"/>
                <a:cs typeface="Times New Roman" panose="02020603050405020304" pitchFamily="18" charset="0"/>
              </a:rPr>
              <a:t> arXiv:1412.1058</a:t>
            </a:r>
            <a:r>
              <a:rPr lang="tr-TR" sz="1000" dirty="0">
                <a:latin typeface="Times New Roman" panose="02020603050405020304" pitchFamily="18" charset="0"/>
                <a:cs typeface="Times New Roman" panose="02020603050405020304" pitchFamily="18" charset="0"/>
              </a:rPr>
              <a:t>.</a:t>
            </a:r>
          </a:p>
          <a:p>
            <a:pPr lvl="0"/>
            <a:r>
              <a:rPr lang="tr-TR" sz="1000" dirty="0" err="1">
                <a:latin typeface="Times New Roman" panose="02020603050405020304" pitchFamily="18" charset="0"/>
                <a:cs typeface="Times New Roman" panose="02020603050405020304" pitchFamily="18" charset="0"/>
              </a:rPr>
              <a:t>McCann</a:t>
            </a:r>
            <a:r>
              <a:rPr lang="tr-TR" sz="1000" dirty="0">
                <a:latin typeface="Times New Roman" panose="02020603050405020304" pitchFamily="18" charset="0"/>
                <a:cs typeface="Times New Roman" panose="02020603050405020304" pitchFamily="18" charset="0"/>
              </a:rPr>
              <a:t>, B., Bradbury, J., </a:t>
            </a:r>
            <a:r>
              <a:rPr lang="tr-TR" sz="1000" dirty="0" err="1">
                <a:latin typeface="Times New Roman" panose="02020603050405020304" pitchFamily="18" charset="0"/>
                <a:cs typeface="Times New Roman" panose="02020603050405020304" pitchFamily="18" charset="0"/>
              </a:rPr>
              <a:t>Xiong</a:t>
            </a:r>
            <a:r>
              <a:rPr lang="tr-TR" sz="1000" dirty="0">
                <a:latin typeface="Times New Roman" panose="02020603050405020304" pitchFamily="18" charset="0"/>
                <a:cs typeface="Times New Roman" panose="02020603050405020304" pitchFamily="18" charset="0"/>
              </a:rPr>
              <a:t>, C., &amp; </a:t>
            </a:r>
            <a:r>
              <a:rPr lang="tr-TR" sz="1000" dirty="0" err="1">
                <a:latin typeface="Times New Roman" panose="02020603050405020304" pitchFamily="18" charset="0"/>
                <a:cs typeface="Times New Roman" panose="02020603050405020304" pitchFamily="18" charset="0"/>
              </a:rPr>
              <a:t>Socher</a:t>
            </a:r>
            <a:r>
              <a:rPr lang="tr-TR" sz="1000" dirty="0">
                <a:latin typeface="Times New Roman" panose="02020603050405020304" pitchFamily="18" charset="0"/>
                <a:cs typeface="Times New Roman" panose="02020603050405020304" pitchFamily="18" charset="0"/>
              </a:rPr>
              <a:t>, R. (2017). </a:t>
            </a:r>
            <a:r>
              <a:rPr lang="tr-TR" sz="1000" dirty="0" err="1">
                <a:latin typeface="Times New Roman" panose="02020603050405020304" pitchFamily="18" charset="0"/>
                <a:cs typeface="Times New Roman" panose="02020603050405020304" pitchFamily="18" charset="0"/>
              </a:rPr>
              <a:t>Learned</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translation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Contextualized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word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vectors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Advances</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Neural</a:t>
            </a:r>
            <a:r>
              <a:rPr lang="tr-TR" sz="1000" dirty="0">
                <a:latin typeface="Times New Roman" panose="02020603050405020304" pitchFamily="18" charset="0"/>
                <a:cs typeface="Times New Roman" panose="02020603050405020304" pitchFamily="18" charset="0"/>
              </a:rPr>
              <a:t> Information </a:t>
            </a:r>
            <a:r>
              <a:rPr lang="tr-TR" sz="1000" dirty="0" err="1">
                <a:latin typeface="Times New Roman" panose="02020603050405020304" pitchFamily="18" charset="0"/>
                <a:cs typeface="Times New Roman" panose="02020603050405020304" pitchFamily="18" charset="0"/>
              </a:rPr>
              <a:t>Processing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Systems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6294-6305).</a:t>
            </a:r>
          </a:p>
          <a:p>
            <a:pPr lvl="0"/>
            <a:r>
              <a:rPr lang="tr-TR" sz="1000" dirty="0" err="1">
                <a:latin typeface="Times New Roman" panose="02020603050405020304" pitchFamily="18" charset="0"/>
                <a:cs typeface="Times New Roman" panose="02020603050405020304" pitchFamily="18" charset="0"/>
              </a:rPr>
              <a:t>Liu</a:t>
            </a:r>
            <a:r>
              <a:rPr lang="tr-TR" sz="1000" dirty="0">
                <a:latin typeface="Times New Roman" panose="02020603050405020304" pitchFamily="18" charset="0"/>
                <a:cs typeface="Times New Roman" panose="02020603050405020304" pitchFamily="18" charset="0"/>
              </a:rPr>
              <a:t>, Q.,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H. Y., </a:t>
            </a:r>
            <a:r>
              <a:rPr lang="tr-TR" sz="1000" dirty="0" err="1">
                <a:latin typeface="Times New Roman" panose="02020603050405020304" pitchFamily="18" charset="0"/>
                <a:cs typeface="Times New Roman" panose="02020603050405020304" pitchFamily="18" charset="0"/>
              </a:rPr>
              <a:t>Gao</a:t>
            </a:r>
            <a:r>
              <a:rPr lang="tr-TR" sz="1000" dirty="0">
                <a:latin typeface="Times New Roman" panose="02020603050405020304" pitchFamily="18" charset="0"/>
                <a:cs typeface="Times New Roman" panose="02020603050405020304" pitchFamily="18" charset="0"/>
              </a:rPr>
              <a:t>, Y., </a:t>
            </a:r>
            <a:r>
              <a:rPr lang="tr-TR" sz="1000" dirty="0" err="1">
                <a:latin typeface="Times New Roman" panose="02020603050405020304" pitchFamily="18" charset="0"/>
                <a:cs typeface="Times New Roman" panose="02020603050405020304" pitchFamily="18" charset="0"/>
              </a:rPr>
              <a:t>Wei</a:t>
            </a:r>
            <a:r>
              <a:rPr lang="tr-TR" sz="1000" dirty="0">
                <a:latin typeface="Times New Roman" panose="02020603050405020304" pitchFamily="18" charset="0"/>
                <a:cs typeface="Times New Roman" panose="02020603050405020304" pitchFamily="18" charset="0"/>
              </a:rPr>
              <a:t>, X., </a:t>
            </a:r>
            <a:r>
              <a:rPr lang="tr-TR" sz="1000" dirty="0" err="1">
                <a:latin typeface="Times New Roman" panose="02020603050405020304" pitchFamily="18" charset="0"/>
                <a:cs typeface="Times New Roman" panose="02020603050405020304" pitchFamily="18" charset="0"/>
              </a:rPr>
              <a:t>Tian</a:t>
            </a:r>
            <a:r>
              <a:rPr lang="tr-TR" sz="1000" dirty="0">
                <a:latin typeface="Times New Roman" panose="02020603050405020304" pitchFamily="18" charset="0"/>
                <a:cs typeface="Times New Roman" panose="02020603050405020304" pitchFamily="18" charset="0"/>
              </a:rPr>
              <a:t>, Y., &amp; </a:t>
            </a:r>
            <a:r>
              <a:rPr lang="tr-TR" sz="1000" dirty="0" err="1">
                <a:latin typeface="Times New Roman" panose="02020603050405020304" pitchFamily="18" charset="0"/>
                <a:cs typeface="Times New Roman" panose="02020603050405020304" pitchFamily="18" charset="0"/>
              </a:rPr>
              <a:t>Liu</a:t>
            </a:r>
            <a:r>
              <a:rPr lang="tr-TR" sz="1000" dirty="0">
                <a:latin typeface="Times New Roman" panose="02020603050405020304" pitchFamily="18" charset="0"/>
                <a:cs typeface="Times New Roman" panose="02020603050405020304" pitchFamily="18" charset="0"/>
              </a:rPr>
              <a:t>, L. (2018, </a:t>
            </a:r>
            <a:r>
              <a:rPr lang="tr-TR" sz="1000" dirty="0" err="1">
                <a:latin typeface="Times New Roman" panose="02020603050405020304" pitchFamily="18" charset="0"/>
                <a:cs typeface="Times New Roman" panose="02020603050405020304" pitchFamily="18" charset="0"/>
              </a:rPr>
              <a:t>August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Task-oriented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word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embedding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Proceedings</a:t>
            </a:r>
            <a:r>
              <a:rPr lang="tr-TR" sz="1000" dirty="0">
                <a:latin typeface="Times New Roman" panose="02020603050405020304" pitchFamily="18" charset="0"/>
                <a:cs typeface="Times New Roman" panose="02020603050405020304" pitchFamily="18" charset="0"/>
              </a:rPr>
              <a:t> of </a:t>
            </a:r>
            <a:r>
              <a:rPr lang="tr-TR" sz="1000" dirty="0" err="1">
                <a:latin typeface="Times New Roman" panose="02020603050405020304" pitchFamily="18" charset="0"/>
                <a:cs typeface="Times New Roman" panose="02020603050405020304" pitchFamily="18" charset="0"/>
              </a:rPr>
              <a:t>the</a:t>
            </a:r>
            <a:r>
              <a:rPr lang="tr-TR" sz="1000" dirty="0">
                <a:latin typeface="Times New Roman" panose="02020603050405020304" pitchFamily="18" charset="0"/>
                <a:cs typeface="Times New Roman" panose="02020603050405020304" pitchFamily="18" charset="0"/>
              </a:rPr>
              <a:t> 27th International Conference on </a:t>
            </a:r>
            <a:r>
              <a:rPr lang="tr-TR" sz="1000" dirty="0" err="1">
                <a:latin typeface="Times New Roman" panose="02020603050405020304" pitchFamily="18" charset="0"/>
                <a:cs typeface="Times New Roman" panose="02020603050405020304" pitchFamily="18" charset="0"/>
              </a:rPr>
              <a:t>Computational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Linguistics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2023-2032).</a:t>
            </a:r>
          </a:p>
          <a:p>
            <a:pPr lvl="0"/>
            <a:r>
              <a:rPr lang="tr-TR" sz="1000" dirty="0" err="1">
                <a:latin typeface="Times New Roman" panose="02020603050405020304" pitchFamily="18" charset="0"/>
                <a:cs typeface="Times New Roman" panose="02020603050405020304" pitchFamily="18" charset="0"/>
              </a:rPr>
              <a:t>Gui</a:t>
            </a:r>
            <a:r>
              <a:rPr lang="tr-TR" sz="1000" dirty="0">
                <a:latin typeface="Times New Roman" panose="02020603050405020304" pitchFamily="18" charset="0"/>
                <a:cs typeface="Times New Roman" panose="02020603050405020304" pitchFamily="18" charset="0"/>
              </a:rPr>
              <a:t>, T., </a:t>
            </a:r>
            <a:r>
              <a:rPr lang="tr-TR" sz="1000" dirty="0" err="1">
                <a:latin typeface="Times New Roman" panose="02020603050405020304" pitchFamily="18" charset="0"/>
                <a:cs typeface="Times New Roman" panose="02020603050405020304" pitchFamily="18" charset="0"/>
              </a:rPr>
              <a:t>Zhang</a:t>
            </a:r>
            <a:r>
              <a:rPr lang="tr-TR" sz="1000" dirty="0">
                <a:latin typeface="Times New Roman" panose="02020603050405020304" pitchFamily="18" charset="0"/>
                <a:cs typeface="Times New Roman" panose="02020603050405020304" pitchFamily="18" charset="0"/>
              </a:rPr>
              <a:t>, Q., </a:t>
            </a:r>
            <a:r>
              <a:rPr lang="tr-TR" sz="1000" dirty="0" err="1">
                <a:latin typeface="Times New Roman" panose="02020603050405020304" pitchFamily="18" charset="0"/>
                <a:cs typeface="Times New Roman" panose="02020603050405020304" pitchFamily="18" charset="0"/>
              </a:rPr>
              <a:t>Zhao</a:t>
            </a:r>
            <a:r>
              <a:rPr lang="tr-TR" sz="1000" dirty="0">
                <a:latin typeface="Times New Roman" panose="02020603050405020304" pitchFamily="18" charset="0"/>
                <a:cs typeface="Times New Roman" panose="02020603050405020304" pitchFamily="18" charset="0"/>
              </a:rPr>
              <a:t>, L., Lin, Y., </a:t>
            </a:r>
            <a:r>
              <a:rPr lang="tr-TR" sz="1000" dirty="0" err="1">
                <a:latin typeface="Times New Roman" panose="02020603050405020304" pitchFamily="18" charset="0"/>
                <a:cs typeface="Times New Roman" panose="02020603050405020304" pitchFamily="18" charset="0"/>
              </a:rPr>
              <a:t>Peng</a:t>
            </a:r>
            <a:r>
              <a:rPr lang="tr-TR" sz="1000" dirty="0">
                <a:latin typeface="Times New Roman" panose="02020603050405020304" pitchFamily="18" charset="0"/>
                <a:cs typeface="Times New Roman" panose="02020603050405020304" pitchFamily="18" charset="0"/>
              </a:rPr>
              <a:t>, M., </a:t>
            </a:r>
            <a:r>
              <a:rPr lang="tr-TR" sz="1000" dirty="0" err="1">
                <a:latin typeface="Times New Roman" panose="02020603050405020304" pitchFamily="18" charset="0"/>
                <a:cs typeface="Times New Roman" panose="02020603050405020304" pitchFamily="18" charset="0"/>
              </a:rPr>
              <a:t>Gong</a:t>
            </a:r>
            <a:r>
              <a:rPr lang="tr-TR" sz="1000" dirty="0">
                <a:latin typeface="Times New Roman" panose="02020603050405020304" pitchFamily="18" charset="0"/>
                <a:cs typeface="Times New Roman" panose="02020603050405020304" pitchFamily="18" charset="0"/>
              </a:rPr>
              <a:t>, J., &amp;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X. (2019). </a:t>
            </a:r>
            <a:r>
              <a:rPr lang="tr-TR" sz="1000" dirty="0" err="1">
                <a:latin typeface="Times New Roman" panose="02020603050405020304" pitchFamily="18" charset="0"/>
                <a:cs typeface="Times New Roman" panose="02020603050405020304" pitchFamily="18" charset="0"/>
              </a:rPr>
              <a:t>Long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Short-Term</a:t>
            </a:r>
            <a:r>
              <a:rPr lang="tr-TR" sz="1000" dirty="0">
                <a:latin typeface="Times New Roman" panose="02020603050405020304" pitchFamily="18" charset="0"/>
                <a:cs typeface="Times New Roman" panose="02020603050405020304" pitchFamily="18" charset="0"/>
              </a:rPr>
              <a:t> Memory </a:t>
            </a:r>
            <a:r>
              <a:rPr lang="tr-TR" sz="1000" dirty="0" err="1">
                <a:latin typeface="Times New Roman" panose="02020603050405020304" pitchFamily="18" charset="0"/>
                <a:cs typeface="Times New Roman" panose="02020603050405020304" pitchFamily="18" charset="0"/>
              </a:rPr>
              <a:t>with</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Dynamic</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Skip</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Connections</a:t>
            </a:r>
            <a:r>
              <a:rPr lang="tr-TR" sz="1000" dirty="0">
                <a:latin typeface="Times New Roman" panose="02020603050405020304" pitchFamily="18" charset="0"/>
                <a:cs typeface="Times New Roman" panose="02020603050405020304" pitchFamily="18" charset="0"/>
              </a:rPr>
              <a:t>.</a:t>
            </a:r>
          </a:p>
          <a:p>
            <a:pPr lvl="0"/>
            <a:r>
              <a:rPr lang="tr-TR" sz="1000" dirty="0" err="1">
                <a:latin typeface="Times New Roman" panose="02020603050405020304" pitchFamily="18" charset="0"/>
                <a:cs typeface="Times New Roman" panose="02020603050405020304" pitchFamily="18" charset="0"/>
              </a:rPr>
              <a:t>Camacho-Collados</a:t>
            </a:r>
            <a:r>
              <a:rPr lang="tr-TR" sz="1000" dirty="0">
                <a:latin typeface="Times New Roman" panose="02020603050405020304" pitchFamily="18" charset="0"/>
                <a:cs typeface="Times New Roman" panose="02020603050405020304" pitchFamily="18" charset="0"/>
              </a:rPr>
              <a:t>, J., &amp; </a:t>
            </a:r>
            <a:r>
              <a:rPr lang="tr-TR" sz="1000" dirty="0" err="1">
                <a:latin typeface="Times New Roman" panose="02020603050405020304" pitchFamily="18" charset="0"/>
                <a:cs typeface="Times New Roman" panose="02020603050405020304" pitchFamily="18" charset="0"/>
              </a:rPr>
              <a:t>Pilehvar</a:t>
            </a:r>
            <a:r>
              <a:rPr lang="tr-TR" sz="1000" dirty="0">
                <a:latin typeface="Times New Roman" panose="02020603050405020304" pitchFamily="18" charset="0"/>
                <a:cs typeface="Times New Roman" panose="02020603050405020304" pitchFamily="18" charset="0"/>
              </a:rPr>
              <a:t>, M. T. (2017). On </a:t>
            </a:r>
            <a:r>
              <a:rPr lang="tr-TR" sz="1000" dirty="0" err="1">
                <a:latin typeface="Times New Roman" panose="02020603050405020304" pitchFamily="18" charset="0"/>
                <a:cs typeface="Times New Roman" panose="02020603050405020304" pitchFamily="18" charset="0"/>
              </a:rPr>
              <a:t>the</a:t>
            </a:r>
            <a:r>
              <a:rPr lang="tr-TR" sz="1000" dirty="0">
                <a:latin typeface="Times New Roman" panose="02020603050405020304" pitchFamily="18" charset="0"/>
                <a:cs typeface="Times New Roman" panose="02020603050405020304" pitchFamily="18" charset="0"/>
              </a:rPr>
              <a:t> role of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preprocessing</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neural</a:t>
            </a:r>
            <a:r>
              <a:rPr lang="tr-TR" sz="1000" dirty="0">
                <a:latin typeface="Times New Roman" panose="02020603050405020304" pitchFamily="18" charset="0"/>
                <a:cs typeface="Times New Roman" panose="02020603050405020304" pitchFamily="18" charset="0"/>
              </a:rPr>
              <a:t> network </a:t>
            </a:r>
            <a:r>
              <a:rPr lang="tr-TR" sz="1000" dirty="0" err="1">
                <a:latin typeface="Times New Roman" panose="02020603050405020304" pitchFamily="18" charset="0"/>
                <a:cs typeface="Times New Roman" panose="02020603050405020304" pitchFamily="18" charset="0"/>
              </a:rPr>
              <a:t>architectures</a:t>
            </a:r>
            <a:r>
              <a:rPr lang="tr-TR" sz="1000" dirty="0">
                <a:latin typeface="Times New Roman" panose="02020603050405020304" pitchFamily="18" charset="0"/>
                <a:cs typeface="Times New Roman" panose="02020603050405020304" pitchFamily="18" charset="0"/>
              </a:rPr>
              <a:t>: An </a:t>
            </a:r>
            <a:r>
              <a:rPr lang="tr-TR" sz="1000" dirty="0" err="1">
                <a:latin typeface="Times New Roman" panose="02020603050405020304" pitchFamily="18" charset="0"/>
                <a:cs typeface="Times New Roman" panose="02020603050405020304" pitchFamily="18" charset="0"/>
              </a:rPr>
              <a:t>evaluation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study</a:t>
            </a:r>
            <a:r>
              <a:rPr lang="tr-TR" sz="1000" dirty="0">
                <a:latin typeface="Times New Roman" panose="02020603050405020304" pitchFamily="18" charset="0"/>
                <a:cs typeface="Times New Roman" panose="02020603050405020304" pitchFamily="18" charset="0"/>
              </a:rPr>
              <a:t> on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categorization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analysis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arXiv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preprint</a:t>
            </a:r>
            <a:r>
              <a:rPr lang="tr-TR" sz="1000" dirty="0">
                <a:latin typeface="Times New Roman" panose="02020603050405020304" pitchFamily="18" charset="0"/>
                <a:cs typeface="Times New Roman" panose="02020603050405020304" pitchFamily="18" charset="0"/>
              </a:rPr>
              <a:t> arXiv:1707.01780.</a:t>
            </a:r>
          </a:p>
          <a:p>
            <a:pPr lvl="0"/>
            <a:r>
              <a:rPr lang="tr-TR" sz="1000" dirty="0" err="1">
                <a:latin typeface="Times New Roman" panose="02020603050405020304" pitchFamily="18" charset="0"/>
                <a:cs typeface="Times New Roman" panose="02020603050405020304" pitchFamily="18" charset="0"/>
              </a:rPr>
              <a:t>Zhang</a:t>
            </a:r>
            <a:r>
              <a:rPr lang="tr-TR" sz="1000" dirty="0">
                <a:latin typeface="Times New Roman" panose="02020603050405020304" pitchFamily="18" charset="0"/>
                <a:cs typeface="Times New Roman" panose="02020603050405020304" pitchFamily="18" charset="0"/>
              </a:rPr>
              <a:t>, Y., </a:t>
            </a:r>
            <a:r>
              <a:rPr lang="tr-TR" sz="1000" dirty="0" err="1">
                <a:latin typeface="Times New Roman" panose="02020603050405020304" pitchFamily="18" charset="0"/>
                <a:cs typeface="Times New Roman" panose="02020603050405020304" pitchFamily="18" charset="0"/>
              </a:rPr>
              <a:t>Liu</a:t>
            </a:r>
            <a:r>
              <a:rPr lang="tr-TR" sz="1000" dirty="0">
                <a:latin typeface="Times New Roman" panose="02020603050405020304" pitchFamily="18" charset="0"/>
                <a:cs typeface="Times New Roman" panose="02020603050405020304" pitchFamily="18" charset="0"/>
              </a:rPr>
              <a:t>, Q., &amp; </a:t>
            </a:r>
            <a:r>
              <a:rPr lang="tr-TR" sz="1000" dirty="0" err="1">
                <a:latin typeface="Times New Roman" panose="02020603050405020304" pitchFamily="18" charset="0"/>
                <a:cs typeface="Times New Roman" panose="02020603050405020304" pitchFamily="18" charset="0"/>
              </a:rPr>
              <a:t>Song</a:t>
            </a:r>
            <a:r>
              <a:rPr lang="tr-TR" sz="1000" dirty="0">
                <a:latin typeface="Times New Roman" panose="02020603050405020304" pitchFamily="18" charset="0"/>
                <a:cs typeface="Times New Roman" panose="02020603050405020304" pitchFamily="18" charset="0"/>
              </a:rPr>
              <a:t>, L. (2018). </a:t>
            </a:r>
            <a:r>
              <a:rPr lang="tr-TR" sz="1000" dirty="0" err="1">
                <a:latin typeface="Times New Roman" panose="02020603050405020304" pitchFamily="18" charset="0"/>
                <a:cs typeface="Times New Roman" panose="02020603050405020304" pitchFamily="18" charset="0"/>
              </a:rPr>
              <a:t>Sentence-state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lstm</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text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representation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arXiv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preprint</a:t>
            </a:r>
            <a:r>
              <a:rPr lang="tr-TR" sz="1000" dirty="0">
                <a:latin typeface="Times New Roman" panose="02020603050405020304" pitchFamily="18" charset="0"/>
                <a:cs typeface="Times New Roman" panose="02020603050405020304" pitchFamily="18" charset="0"/>
              </a:rPr>
              <a:t> arXiv:1805.02474.</a:t>
            </a:r>
          </a:p>
          <a:p>
            <a:pPr lvl="0"/>
            <a:r>
              <a:rPr lang="tr-TR" sz="1000" dirty="0" err="1">
                <a:latin typeface="Times New Roman" panose="02020603050405020304" pitchFamily="18" charset="0"/>
                <a:cs typeface="Times New Roman" panose="02020603050405020304" pitchFamily="18" charset="0"/>
              </a:rPr>
              <a:t>Gong</a:t>
            </a:r>
            <a:r>
              <a:rPr lang="tr-TR" sz="1000" dirty="0">
                <a:latin typeface="Times New Roman" panose="02020603050405020304" pitchFamily="18" charset="0"/>
                <a:cs typeface="Times New Roman" panose="02020603050405020304" pitchFamily="18" charset="0"/>
              </a:rPr>
              <a:t>, J., </a:t>
            </a:r>
            <a:r>
              <a:rPr lang="tr-TR" sz="1000" dirty="0" err="1">
                <a:latin typeface="Times New Roman" panose="02020603050405020304" pitchFamily="18" charset="0"/>
                <a:cs typeface="Times New Roman" panose="02020603050405020304" pitchFamily="18" charset="0"/>
              </a:rPr>
              <a:t>Qiu</a:t>
            </a:r>
            <a:r>
              <a:rPr lang="tr-TR" sz="1000" dirty="0">
                <a:latin typeface="Times New Roman" panose="02020603050405020304" pitchFamily="18" charset="0"/>
                <a:cs typeface="Times New Roman" panose="02020603050405020304" pitchFamily="18" charset="0"/>
              </a:rPr>
              <a:t>, X., </a:t>
            </a:r>
            <a:r>
              <a:rPr lang="tr-TR" sz="1000" dirty="0" err="1">
                <a:latin typeface="Times New Roman" panose="02020603050405020304" pitchFamily="18" charset="0"/>
                <a:cs typeface="Times New Roman" panose="02020603050405020304" pitchFamily="18" charset="0"/>
              </a:rPr>
              <a:t>Wang</a:t>
            </a:r>
            <a:r>
              <a:rPr lang="tr-TR" sz="1000" dirty="0">
                <a:latin typeface="Times New Roman" panose="02020603050405020304" pitchFamily="18" charset="0"/>
                <a:cs typeface="Times New Roman" panose="02020603050405020304" pitchFamily="18" charset="0"/>
              </a:rPr>
              <a:t>, S., &amp;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X. (2018). Information </a:t>
            </a:r>
            <a:r>
              <a:rPr lang="tr-TR" sz="1000" dirty="0" err="1">
                <a:latin typeface="Times New Roman" panose="02020603050405020304" pitchFamily="18" charset="0"/>
                <a:cs typeface="Times New Roman" panose="02020603050405020304" pitchFamily="18" charset="0"/>
              </a:rPr>
              <a:t>aggregation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via</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dynamic</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routing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sequence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encoding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arXiv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preprint</a:t>
            </a:r>
            <a:r>
              <a:rPr lang="tr-TR" sz="1000" dirty="0">
                <a:latin typeface="Times New Roman" panose="02020603050405020304" pitchFamily="18" charset="0"/>
                <a:cs typeface="Times New Roman" panose="02020603050405020304" pitchFamily="18" charset="0"/>
              </a:rPr>
              <a:t> arXiv:1806.01501.</a:t>
            </a:r>
          </a:p>
          <a:p>
            <a:pPr lvl="0"/>
            <a:r>
              <a:rPr lang="tr-TR" sz="1000" dirty="0">
                <a:latin typeface="Times New Roman" panose="02020603050405020304" pitchFamily="18" charset="0"/>
                <a:cs typeface="Times New Roman" panose="02020603050405020304" pitchFamily="18" charset="0"/>
              </a:rPr>
              <a:t>S. Tan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J. </a:t>
            </a:r>
            <a:r>
              <a:rPr lang="tr-TR" sz="1000" dirty="0" err="1">
                <a:latin typeface="Times New Roman" panose="02020603050405020304" pitchFamily="18" charset="0"/>
                <a:cs typeface="Times New Roman" panose="02020603050405020304" pitchFamily="18" charset="0"/>
              </a:rPr>
              <a:t>Zhang</a:t>
            </a:r>
            <a:r>
              <a:rPr lang="tr-TR" sz="1000" dirty="0">
                <a:latin typeface="Times New Roman" panose="02020603050405020304" pitchFamily="18" charset="0"/>
                <a:cs typeface="Times New Roman" panose="02020603050405020304" pitchFamily="18" charset="0"/>
              </a:rPr>
              <a:t>, “An </a:t>
            </a:r>
            <a:r>
              <a:rPr lang="tr-TR" sz="1000" dirty="0" err="1">
                <a:latin typeface="Times New Roman" panose="02020603050405020304" pitchFamily="18" charset="0"/>
                <a:cs typeface="Times New Roman" panose="02020603050405020304" pitchFamily="18" charset="0"/>
              </a:rPr>
              <a:t>empirical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study</a:t>
            </a:r>
            <a:r>
              <a:rPr lang="tr-TR" sz="1000" dirty="0">
                <a:latin typeface="Times New Roman" panose="02020603050405020304" pitchFamily="18" charset="0"/>
                <a:cs typeface="Times New Roman" panose="02020603050405020304" pitchFamily="18" charset="0"/>
              </a:rPr>
              <a:t> of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analysis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for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chinese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documents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Expert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Syst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Appl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vol</a:t>
            </a:r>
            <a:r>
              <a:rPr lang="tr-TR" sz="1000" dirty="0">
                <a:latin typeface="Times New Roman" panose="02020603050405020304" pitchFamily="18" charset="0"/>
                <a:cs typeface="Times New Roman" panose="02020603050405020304" pitchFamily="18" charset="0"/>
              </a:rPr>
              <a:t>. 34, </a:t>
            </a:r>
            <a:r>
              <a:rPr lang="tr-TR" sz="1000" dirty="0" err="1">
                <a:latin typeface="Times New Roman" panose="02020603050405020304" pitchFamily="18" charset="0"/>
                <a:cs typeface="Times New Roman" panose="02020603050405020304" pitchFamily="18" charset="0"/>
              </a:rPr>
              <a:t>no</a:t>
            </a:r>
            <a:r>
              <a:rPr lang="tr-TR" sz="1000" dirty="0">
                <a:latin typeface="Times New Roman" panose="02020603050405020304" pitchFamily="18" charset="0"/>
                <a:cs typeface="Times New Roman" panose="02020603050405020304" pitchFamily="18" charset="0"/>
              </a:rPr>
              <a:t>. 4,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2622–2629, May 2008.</a:t>
            </a:r>
          </a:p>
          <a:p>
            <a:pPr lvl="0"/>
            <a:r>
              <a:rPr lang="tr-TR" sz="1000" dirty="0">
                <a:latin typeface="Times New Roman" panose="02020603050405020304" pitchFamily="18" charset="0"/>
                <a:cs typeface="Times New Roman" panose="02020603050405020304" pitchFamily="18" charset="0"/>
              </a:rPr>
              <a:t>A. GO, L. </a:t>
            </a:r>
            <a:r>
              <a:rPr lang="tr-TR" sz="1000" dirty="0" err="1">
                <a:latin typeface="Times New Roman" panose="02020603050405020304" pitchFamily="18" charset="0"/>
                <a:cs typeface="Times New Roman" panose="02020603050405020304" pitchFamily="18" charset="0"/>
              </a:rPr>
              <a:t>Huang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R. </a:t>
            </a:r>
            <a:r>
              <a:rPr lang="tr-TR" sz="1000" dirty="0" err="1">
                <a:latin typeface="Times New Roman" panose="02020603050405020304" pitchFamily="18" charset="0"/>
                <a:cs typeface="Times New Roman" panose="02020603050405020304" pitchFamily="18" charset="0"/>
              </a:rPr>
              <a:t>Bhayani</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Twitter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Analysis.”2009.</a:t>
            </a:r>
          </a:p>
          <a:p>
            <a:pPr lvl="0"/>
            <a:r>
              <a:rPr lang="tr-TR" sz="1000" dirty="0">
                <a:latin typeface="Times New Roman" panose="02020603050405020304" pitchFamily="18" charset="0"/>
                <a:cs typeface="Times New Roman" panose="02020603050405020304" pitchFamily="18" charset="0"/>
              </a:rPr>
              <a:t>M. Meral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B. Diri,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analysis</a:t>
            </a:r>
            <a:r>
              <a:rPr lang="tr-TR" sz="1000" dirty="0">
                <a:latin typeface="Times New Roman" panose="02020603050405020304" pitchFamily="18" charset="0"/>
                <a:cs typeface="Times New Roman" panose="02020603050405020304" pitchFamily="18" charset="0"/>
              </a:rPr>
              <a:t> on </a:t>
            </a:r>
            <a:r>
              <a:rPr lang="tr-TR" sz="1000" dirty="0" err="1">
                <a:latin typeface="Times New Roman" panose="02020603050405020304" pitchFamily="18" charset="0"/>
                <a:cs typeface="Times New Roman" panose="02020603050405020304" pitchFamily="18" charset="0"/>
              </a:rPr>
              <a:t>Twitter</a:t>
            </a:r>
            <a:r>
              <a:rPr lang="tr-TR" sz="1000" dirty="0">
                <a:latin typeface="Times New Roman" panose="02020603050405020304" pitchFamily="18" charset="0"/>
                <a:cs typeface="Times New Roman" panose="02020603050405020304" pitchFamily="18" charset="0"/>
              </a:rPr>
              <a:t>,” 22nd </a:t>
            </a:r>
            <a:r>
              <a:rPr lang="tr-TR" sz="1000" dirty="0" err="1">
                <a:latin typeface="Times New Roman" panose="02020603050405020304" pitchFamily="18" charset="0"/>
                <a:cs typeface="Times New Roman" panose="02020603050405020304" pitchFamily="18" charset="0"/>
              </a:rPr>
              <a:t>Signal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Processing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Communications Applications Conference (SIU), 2014,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690–693.</a:t>
            </a:r>
          </a:p>
          <a:p>
            <a:pPr lvl="0"/>
            <a:r>
              <a:rPr lang="tr-TR" sz="1000" dirty="0">
                <a:latin typeface="Times New Roman" panose="02020603050405020304" pitchFamily="18" charset="0"/>
                <a:cs typeface="Times New Roman" panose="02020603050405020304" pitchFamily="18" charset="0"/>
              </a:rPr>
              <a:t>G. </a:t>
            </a:r>
            <a:r>
              <a:rPr lang="tr-TR" sz="1000" dirty="0" err="1">
                <a:latin typeface="Times New Roman" panose="02020603050405020304" pitchFamily="18" charset="0"/>
                <a:cs typeface="Times New Roman" panose="02020603050405020304" pitchFamily="18" charset="0"/>
              </a:rPr>
              <a:t>Vinodhini</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R. M. </a:t>
            </a:r>
            <a:r>
              <a:rPr lang="tr-TR" sz="1000" dirty="0" err="1">
                <a:latin typeface="Times New Roman" panose="02020603050405020304" pitchFamily="18" charset="0"/>
                <a:cs typeface="Times New Roman" panose="02020603050405020304" pitchFamily="18" charset="0"/>
              </a:rPr>
              <a:t>Chandrasekaran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Effect</a:t>
            </a:r>
            <a:r>
              <a:rPr lang="tr-TR" sz="1000" dirty="0">
                <a:latin typeface="Times New Roman" panose="02020603050405020304" pitchFamily="18" charset="0"/>
                <a:cs typeface="Times New Roman" panose="02020603050405020304" pitchFamily="18" charset="0"/>
              </a:rPr>
              <a:t> of </a:t>
            </a:r>
            <a:r>
              <a:rPr lang="tr-TR" sz="1000" dirty="0" err="1">
                <a:latin typeface="Times New Roman" panose="02020603050405020304" pitchFamily="18" charset="0"/>
                <a:cs typeface="Times New Roman" panose="02020603050405020304" pitchFamily="18" charset="0"/>
              </a:rPr>
              <a:t>Feature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Reduction</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analysis</a:t>
            </a:r>
            <a:r>
              <a:rPr lang="tr-TR" sz="1000" dirty="0">
                <a:latin typeface="Times New Roman" panose="02020603050405020304" pitchFamily="18" charset="0"/>
                <a:cs typeface="Times New Roman" panose="02020603050405020304" pitchFamily="18" charset="0"/>
              </a:rPr>
              <a:t> of online </a:t>
            </a:r>
            <a:r>
              <a:rPr lang="tr-TR" sz="1000" dirty="0" err="1">
                <a:latin typeface="Times New Roman" panose="02020603050405020304" pitchFamily="18" charset="0"/>
                <a:cs typeface="Times New Roman" panose="02020603050405020304" pitchFamily="18" charset="0"/>
              </a:rPr>
              <a:t>reviews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Int</a:t>
            </a:r>
            <a:r>
              <a:rPr lang="tr-TR" sz="1000" dirty="0">
                <a:latin typeface="Times New Roman" panose="02020603050405020304" pitchFamily="18" charset="0"/>
                <a:cs typeface="Times New Roman" panose="02020603050405020304" pitchFamily="18" charset="0"/>
              </a:rPr>
              <a:t>. J. </a:t>
            </a:r>
            <a:r>
              <a:rPr lang="tr-TR" sz="1000" dirty="0" err="1">
                <a:latin typeface="Times New Roman" panose="02020603050405020304" pitchFamily="18" charset="0"/>
                <a:cs typeface="Times New Roman" panose="02020603050405020304" pitchFamily="18" charset="0"/>
              </a:rPr>
              <a:t>Adv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Comput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Technol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vol</a:t>
            </a:r>
            <a:r>
              <a:rPr lang="tr-TR" sz="1000" dirty="0">
                <a:latin typeface="Times New Roman" panose="02020603050405020304" pitchFamily="18" charset="0"/>
                <a:cs typeface="Times New Roman" panose="02020603050405020304" pitchFamily="18" charset="0"/>
              </a:rPr>
              <a:t>. 2, </a:t>
            </a:r>
            <a:r>
              <a:rPr lang="tr-TR" sz="1000" dirty="0" err="1">
                <a:latin typeface="Times New Roman" panose="02020603050405020304" pitchFamily="18" charset="0"/>
                <a:cs typeface="Times New Roman" panose="02020603050405020304" pitchFamily="18" charset="0"/>
              </a:rPr>
              <a:t>no</a:t>
            </a:r>
            <a:r>
              <a:rPr lang="tr-TR" sz="1000" dirty="0">
                <a:latin typeface="Times New Roman" panose="02020603050405020304" pitchFamily="18" charset="0"/>
                <a:cs typeface="Times New Roman" panose="02020603050405020304" pitchFamily="18" charset="0"/>
              </a:rPr>
              <a:t>. 6, 2013.</a:t>
            </a:r>
          </a:p>
          <a:p>
            <a:pPr lvl="0"/>
            <a:r>
              <a:rPr lang="tr-TR" sz="1000" dirty="0">
                <a:latin typeface="Times New Roman" panose="02020603050405020304" pitchFamily="18" charset="0"/>
                <a:cs typeface="Times New Roman" panose="02020603050405020304" pitchFamily="18" charset="0"/>
              </a:rPr>
              <a:t>A. </a:t>
            </a:r>
            <a:r>
              <a:rPr lang="tr-TR" sz="1000" dirty="0" err="1">
                <a:latin typeface="Times New Roman" panose="02020603050405020304" pitchFamily="18" charset="0"/>
                <a:cs typeface="Times New Roman" panose="02020603050405020304" pitchFamily="18" charset="0"/>
              </a:rPr>
              <a:t>Yousefpour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H. N. </a:t>
            </a:r>
            <a:r>
              <a:rPr lang="tr-TR" sz="1000" dirty="0" err="1">
                <a:latin typeface="Times New Roman" panose="02020603050405020304" pitchFamily="18" charset="0"/>
                <a:cs typeface="Times New Roman" panose="02020603050405020304" pitchFamily="18" charset="0"/>
              </a:rPr>
              <a:t>Hamed</a:t>
            </a:r>
            <a:r>
              <a:rPr lang="tr-TR" sz="1000" dirty="0">
                <a:latin typeface="Times New Roman" panose="02020603050405020304" pitchFamily="18" charset="0"/>
                <a:cs typeface="Times New Roman" panose="02020603050405020304" pitchFamily="18" charset="0"/>
              </a:rPr>
              <a:t>, “A </a:t>
            </a:r>
            <a:r>
              <a:rPr lang="tr-TR" sz="1000" dirty="0" err="1">
                <a:latin typeface="Times New Roman" panose="02020603050405020304" pitchFamily="18" charset="0"/>
                <a:cs typeface="Times New Roman" panose="02020603050405020304" pitchFamily="18" charset="0"/>
              </a:rPr>
              <a:t>Novel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Feature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Reduction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Method</a:t>
            </a:r>
            <a:r>
              <a:rPr lang="tr-TR" sz="1000" dirty="0">
                <a:latin typeface="Times New Roman" panose="02020603050405020304" pitchFamily="18" charset="0"/>
                <a:cs typeface="Times New Roman" panose="02020603050405020304" pitchFamily="18" charset="0"/>
              </a:rPr>
              <a:t> in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Analysis,” </a:t>
            </a:r>
            <a:r>
              <a:rPr lang="tr-TR" sz="1000" dirty="0" err="1">
                <a:latin typeface="Times New Roman" panose="02020603050405020304" pitchFamily="18" charset="0"/>
                <a:cs typeface="Times New Roman" panose="02020603050405020304" pitchFamily="18" charset="0"/>
              </a:rPr>
              <a:t>Int</a:t>
            </a:r>
            <a:r>
              <a:rPr lang="tr-TR" sz="1000" dirty="0">
                <a:latin typeface="Times New Roman" panose="02020603050405020304" pitchFamily="18" charset="0"/>
                <a:cs typeface="Times New Roman" panose="02020603050405020304" pitchFamily="18" charset="0"/>
              </a:rPr>
              <a:t>. J. </a:t>
            </a:r>
            <a:r>
              <a:rPr lang="tr-TR" sz="1000" dirty="0" err="1">
                <a:latin typeface="Times New Roman" panose="02020603050405020304" pitchFamily="18" charset="0"/>
                <a:cs typeface="Times New Roman" panose="02020603050405020304" pitchFamily="18" charset="0"/>
              </a:rPr>
              <a:t>Innov</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Comput</a:t>
            </a:r>
            <a:r>
              <a:rPr lang="tr-TR" sz="1000" dirty="0">
                <a:latin typeface="Times New Roman" panose="02020603050405020304" pitchFamily="18" charset="0"/>
                <a:cs typeface="Times New Roman" panose="02020603050405020304" pitchFamily="18" charset="0"/>
              </a:rPr>
              <a:t>., 2014.</a:t>
            </a:r>
          </a:p>
          <a:p>
            <a:pPr lvl="0"/>
            <a:r>
              <a:rPr lang="tr-TR" sz="1000" dirty="0">
                <a:latin typeface="Times New Roman" panose="02020603050405020304" pitchFamily="18" charset="0"/>
                <a:cs typeface="Times New Roman" panose="02020603050405020304" pitchFamily="18" charset="0"/>
              </a:rPr>
              <a:t>K. Kim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J. Lee,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visualization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classification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via</a:t>
            </a:r>
            <a:r>
              <a:rPr lang="tr-TR" sz="1000" dirty="0">
                <a:latin typeface="Times New Roman" panose="02020603050405020304" pitchFamily="18" charset="0"/>
                <a:cs typeface="Times New Roman" panose="02020603050405020304" pitchFamily="18" charset="0"/>
              </a:rPr>
              <a:t> semi-</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nonlinear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dimensionality</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reduction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Pattern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Recognit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vol</a:t>
            </a:r>
            <a:r>
              <a:rPr lang="tr-TR" sz="1000" dirty="0">
                <a:latin typeface="Times New Roman" panose="02020603050405020304" pitchFamily="18" charset="0"/>
                <a:cs typeface="Times New Roman" panose="02020603050405020304" pitchFamily="18" charset="0"/>
              </a:rPr>
              <a:t>. 47, </a:t>
            </a:r>
            <a:r>
              <a:rPr lang="tr-TR" sz="1000" dirty="0" err="1">
                <a:latin typeface="Times New Roman" panose="02020603050405020304" pitchFamily="18" charset="0"/>
                <a:cs typeface="Times New Roman" panose="02020603050405020304" pitchFamily="18" charset="0"/>
              </a:rPr>
              <a:t>no</a:t>
            </a:r>
            <a:r>
              <a:rPr lang="tr-TR" sz="1000" dirty="0">
                <a:latin typeface="Times New Roman" panose="02020603050405020304" pitchFamily="18" charset="0"/>
                <a:cs typeface="Times New Roman" panose="02020603050405020304" pitchFamily="18" charset="0"/>
              </a:rPr>
              <a:t>. 2,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758–768, </a:t>
            </a:r>
            <a:r>
              <a:rPr lang="tr-TR" sz="1000" dirty="0" err="1">
                <a:latin typeface="Times New Roman" panose="02020603050405020304" pitchFamily="18" charset="0"/>
                <a:cs typeface="Times New Roman" panose="02020603050405020304" pitchFamily="18" charset="0"/>
              </a:rPr>
              <a:t>ubat</a:t>
            </a:r>
            <a:r>
              <a:rPr lang="tr-TR" sz="1000" dirty="0">
                <a:latin typeface="Times New Roman" panose="02020603050405020304" pitchFamily="18" charset="0"/>
                <a:cs typeface="Times New Roman" panose="02020603050405020304" pitchFamily="18" charset="0"/>
              </a:rPr>
              <a:t> 2014.</a:t>
            </a:r>
          </a:p>
          <a:p>
            <a:pPr lvl="0"/>
            <a:r>
              <a:rPr lang="tr-TR" sz="1000" dirty="0">
                <a:latin typeface="Times New Roman" panose="02020603050405020304" pitchFamily="18" charset="0"/>
                <a:cs typeface="Times New Roman" panose="02020603050405020304" pitchFamily="18" charset="0"/>
              </a:rPr>
              <a:t>L. B. </a:t>
            </a:r>
            <a:r>
              <a:rPr lang="tr-TR" sz="1000" dirty="0" err="1">
                <a:latin typeface="Times New Roman" panose="02020603050405020304" pitchFamily="18" charset="0"/>
                <a:cs typeface="Times New Roman" panose="02020603050405020304" pitchFamily="18" charset="0"/>
              </a:rPr>
              <a:t>Shyamasundar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P. J. </a:t>
            </a:r>
            <a:r>
              <a:rPr lang="tr-TR" sz="1000" dirty="0" err="1">
                <a:latin typeface="Times New Roman" panose="02020603050405020304" pitchFamily="18" charset="0"/>
                <a:cs typeface="Times New Roman" panose="02020603050405020304" pitchFamily="18" charset="0"/>
              </a:rPr>
              <a:t>Rani</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Twitter</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sentiment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analysis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with</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different</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feature</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extractors</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and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dimensionality</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reduction</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using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supervised</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learning</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algorithms</a:t>
            </a:r>
            <a:r>
              <a:rPr lang="tr-TR" sz="1000" dirty="0">
                <a:latin typeface="Times New Roman" panose="02020603050405020304" pitchFamily="18" charset="0"/>
                <a:cs typeface="Times New Roman" panose="02020603050405020304" pitchFamily="18" charset="0"/>
              </a:rPr>
              <a:t>,” IEEE </a:t>
            </a:r>
            <a:r>
              <a:rPr lang="tr-TR" sz="1000" dirty="0" err="1">
                <a:latin typeface="Times New Roman" panose="02020603050405020304" pitchFamily="18" charset="0"/>
                <a:cs typeface="Times New Roman" panose="02020603050405020304" pitchFamily="18" charset="0"/>
              </a:rPr>
              <a:t>Annual</a:t>
            </a:r>
            <a:r>
              <a:rPr lang="tr-TR" sz="1000" dirty="0">
                <a:latin typeface="Times New Roman" panose="02020603050405020304" pitchFamily="18" charset="0"/>
                <a:cs typeface="Times New Roman" panose="02020603050405020304" pitchFamily="18" charset="0"/>
              </a:rPr>
              <a:t> </a:t>
            </a:r>
            <a:r>
              <a:rPr lang="tr-TR" sz="1000" dirty="0" err="1">
                <a:latin typeface="Times New Roman" panose="02020603050405020304" pitchFamily="18" charset="0"/>
                <a:cs typeface="Times New Roman" panose="02020603050405020304" pitchFamily="18" charset="0"/>
              </a:rPr>
              <a:t>India</a:t>
            </a:r>
            <a:r>
              <a:rPr lang="tr-TR" sz="1000" dirty="0">
                <a:latin typeface="Times New Roman" panose="02020603050405020304" pitchFamily="18" charset="0"/>
                <a:cs typeface="Times New Roman" panose="02020603050405020304" pitchFamily="18" charset="0"/>
              </a:rPr>
              <a:t> Conference (INDICON), 2016, </a:t>
            </a:r>
            <a:r>
              <a:rPr lang="tr-TR" sz="1000" dirty="0" err="1">
                <a:latin typeface="Times New Roman" panose="02020603050405020304" pitchFamily="18" charset="0"/>
                <a:cs typeface="Times New Roman" panose="02020603050405020304" pitchFamily="18" charset="0"/>
              </a:rPr>
              <a:t>pp</a:t>
            </a:r>
            <a:r>
              <a:rPr lang="tr-TR" sz="1000" dirty="0">
                <a:latin typeface="Times New Roman" panose="02020603050405020304" pitchFamily="18" charset="0"/>
                <a:cs typeface="Times New Roman" panose="02020603050405020304" pitchFamily="18" charset="0"/>
              </a:rPr>
              <a:t>. 1–6.</a:t>
            </a:r>
          </a:p>
        </p:txBody>
      </p:sp>
    </p:spTree>
    <p:extLst>
      <p:ext uri="{BB962C8B-B14F-4D97-AF65-F5344CB8AC3E}">
        <p14:creationId xmlns:p14="http://schemas.microsoft.com/office/powerpoint/2010/main" val="2202464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rgbClr val="FFFF00"/>
                </a:solidFill>
              </a:rPr>
              <a:t>Model </a:t>
            </a:r>
            <a:r>
              <a:rPr dirty="0" err="1">
                <a:solidFill>
                  <a:srgbClr val="FFFF00"/>
                </a:solidFill>
              </a:rPr>
              <a:t>Doğrulama</a:t>
            </a:r>
            <a:endParaRPr dirty="0">
              <a:solidFill>
                <a:srgbClr val="FFFF00"/>
              </a:solidFill>
            </a:endParaRPr>
          </a:p>
        </p:txBody>
      </p:sp>
      <p:sp>
        <p:nvSpPr>
          <p:cNvPr id="3" name="Content Placeholder 2"/>
          <p:cNvSpPr>
            <a:spLocks noGrp="1"/>
          </p:cNvSpPr>
          <p:nvPr>
            <p:ph idx="1"/>
          </p:nvPr>
        </p:nvSpPr>
        <p:spPr/>
        <p:txBody>
          <a:bodyPr/>
          <a:lstStyle/>
          <a:p>
            <a:r>
              <a:rPr dirty="0"/>
              <a:t>Model </a:t>
            </a:r>
            <a:r>
              <a:rPr dirty="0" err="1"/>
              <a:t>doğrulama</a:t>
            </a:r>
            <a:r>
              <a:rPr dirty="0"/>
              <a:t>, </a:t>
            </a:r>
            <a:r>
              <a:rPr dirty="0" err="1"/>
              <a:t>eğitilen</a:t>
            </a:r>
            <a:r>
              <a:rPr dirty="0"/>
              <a:t> </a:t>
            </a:r>
            <a:r>
              <a:rPr dirty="0" err="1"/>
              <a:t>modelin</a:t>
            </a:r>
            <a:r>
              <a:rPr dirty="0"/>
              <a:t> </a:t>
            </a:r>
            <a:r>
              <a:rPr dirty="0" err="1"/>
              <a:t>genelleme</a:t>
            </a:r>
            <a:r>
              <a:rPr dirty="0"/>
              <a:t> </a:t>
            </a:r>
            <a:r>
              <a:rPr dirty="0" err="1"/>
              <a:t>yeteneğini</a:t>
            </a:r>
            <a:r>
              <a:rPr dirty="0"/>
              <a:t> test </a:t>
            </a:r>
            <a:r>
              <a:rPr dirty="0" err="1"/>
              <a:t>etmek</a:t>
            </a:r>
            <a:r>
              <a:rPr dirty="0"/>
              <a:t> </a:t>
            </a:r>
            <a:r>
              <a:rPr dirty="0" err="1"/>
              <a:t>için</a:t>
            </a:r>
            <a:r>
              <a:rPr dirty="0"/>
              <a:t> </a:t>
            </a:r>
            <a:r>
              <a:rPr dirty="0" err="1"/>
              <a:t>gereklidir</a:t>
            </a:r>
            <a:r>
              <a:rPr dirty="0"/>
              <a:t>. Bu </a:t>
            </a:r>
            <a:r>
              <a:rPr dirty="0" err="1"/>
              <a:t>amaçla</a:t>
            </a:r>
            <a:r>
              <a:rPr dirty="0"/>
              <a:t> </a:t>
            </a:r>
            <a:r>
              <a:rPr dirty="0" err="1"/>
              <a:t>veri</a:t>
            </a:r>
            <a:r>
              <a:rPr dirty="0"/>
              <a:t> </a:t>
            </a:r>
            <a:r>
              <a:rPr dirty="0" err="1"/>
              <a:t>genellikle</a:t>
            </a:r>
            <a:r>
              <a:rPr dirty="0"/>
              <a:t> </a:t>
            </a:r>
            <a:r>
              <a:rPr dirty="0" err="1"/>
              <a:t>eğitim</a:t>
            </a:r>
            <a:r>
              <a:rPr dirty="0"/>
              <a:t>, </a:t>
            </a:r>
            <a:r>
              <a:rPr dirty="0" err="1"/>
              <a:t>doğrulama</a:t>
            </a:r>
            <a:r>
              <a:rPr dirty="0"/>
              <a:t> </a:t>
            </a:r>
            <a:r>
              <a:rPr dirty="0" err="1"/>
              <a:t>ve</a:t>
            </a:r>
            <a:r>
              <a:rPr dirty="0"/>
              <a:t> test </a:t>
            </a:r>
            <a:r>
              <a:rPr dirty="0" err="1"/>
              <a:t>seti</a:t>
            </a:r>
            <a:r>
              <a:rPr dirty="0"/>
              <a:t> </a:t>
            </a:r>
            <a:r>
              <a:rPr dirty="0" err="1"/>
              <a:t>olarak</a:t>
            </a:r>
            <a:r>
              <a:rPr dirty="0"/>
              <a:t> </a:t>
            </a:r>
            <a:r>
              <a:rPr dirty="0" err="1"/>
              <a:t>ayrılır</a:t>
            </a:r>
            <a:r>
              <a:rPr dirty="0"/>
              <a:t>.</a:t>
            </a:r>
          </a:p>
          <a:p>
            <a:r>
              <a:rPr dirty="0" err="1"/>
              <a:t>Çapraz</a:t>
            </a:r>
            <a:r>
              <a:rPr dirty="0"/>
              <a:t> </a:t>
            </a:r>
            <a:r>
              <a:rPr dirty="0" err="1"/>
              <a:t>doğrulama</a:t>
            </a:r>
            <a:r>
              <a:rPr dirty="0"/>
              <a:t>, </a:t>
            </a:r>
            <a:r>
              <a:rPr dirty="0" err="1"/>
              <a:t>modelin</a:t>
            </a:r>
            <a:r>
              <a:rPr dirty="0"/>
              <a:t> </a:t>
            </a:r>
            <a:r>
              <a:rPr dirty="0" err="1"/>
              <a:t>farklı</a:t>
            </a:r>
            <a:r>
              <a:rPr dirty="0"/>
              <a:t> </a:t>
            </a:r>
            <a:r>
              <a:rPr dirty="0" err="1"/>
              <a:t>veri</a:t>
            </a:r>
            <a:r>
              <a:rPr dirty="0"/>
              <a:t> </a:t>
            </a:r>
            <a:r>
              <a:rPr dirty="0" err="1"/>
              <a:t>parçalarında</a:t>
            </a:r>
            <a:r>
              <a:rPr dirty="0"/>
              <a:t> </a:t>
            </a:r>
            <a:r>
              <a:rPr dirty="0" err="1"/>
              <a:t>denenmesini</a:t>
            </a:r>
            <a:r>
              <a:rPr dirty="0"/>
              <a:t> </a:t>
            </a:r>
            <a:r>
              <a:rPr dirty="0" err="1"/>
              <a:t>sağlar</a:t>
            </a:r>
            <a:r>
              <a:rPr dirty="0"/>
              <a:t> </a:t>
            </a:r>
            <a:r>
              <a:rPr dirty="0" err="1"/>
              <a:t>ve</a:t>
            </a:r>
            <a:r>
              <a:rPr dirty="0"/>
              <a:t> </a:t>
            </a:r>
            <a:r>
              <a:rPr dirty="0" err="1"/>
              <a:t>aşırı</a:t>
            </a:r>
            <a:r>
              <a:rPr dirty="0"/>
              <a:t> </a:t>
            </a:r>
            <a:r>
              <a:rPr dirty="0" err="1"/>
              <a:t>öğrenmeyi</a:t>
            </a:r>
            <a:r>
              <a:rPr dirty="0"/>
              <a:t> </a:t>
            </a:r>
            <a:r>
              <a:rPr dirty="0" err="1"/>
              <a:t>azaltır</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solidFill>
                  <a:srgbClr val="FFFF00"/>
                </a:solidFill>
              </a:rPr>
              <a:t>Değerlendirme</a:t>
            </a:r>
            <a:r>
              <a:rPr dirty="0">
                <a:solidFill>
                  <a:srgbClr val="FFFF00"/>
                </a:solidFill>
              </a:rPr>
              <a:t> </a:t>
            </a:r>
            <a:r>
              <a:rPr dirty="0" err="1">
                <a:solidFill>
                  <a:srgbClr val="FFFF00"/>
                </a:solidFill>
              </a:rPr>
              <a:t>Metrikleri</a:t>
            </a:r>
            <a:endParaRPr dirty="0">
              <a:solidFill>
                <a:srgbClr val="FFFF00"/>
              </a:solidFill>
            </a:endParaRPr>
          </a:p>
        </p:txBody>
      </p:sp>
      <p:sp>
        <p:nvSpPr>
          <p:cNvPr id="3" name="Content Placeholder 2"/>
          <p:cNvSpPr>
            <a:spLocks noGrp="1"/>
          </p:cNvSpPr>
          <p:nvPr>
            <p:ph idx="1"/>
          </p:nvPr>
        </p:nvSpPr>
        <p:spPr/>
        <p:txBody>
          <a:bodyPr/>
          <a:lstStyle/>
          <a:p>
            <a:r>
              <a:t>Sınıflandırma problemlerinde Accuracy, Precision, Recall ve F1-score en yaygın kullanılan metriklerdir. Accuracy genel doğruluk oranını verirken, Precision pozitif tahminlerin doğruluğunu ölçer.</a:t>
            </a:r>
          </a:p>
          <a:p>
            <a:r>
              <a:t>Recall ise gerçek pozitiflerin ne kadarının doğru tahmin edildiğini gösterir.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Makine Öğrenmesi Algoritmaları ve Uygulamalar</a:t>
            </a:r>
          </a:p>
        </p:txBody>
      </p:sp>
      <p:sp>
        <p:nvSpPr>
          <p:cNvPr id="3" name="Content Placeholder 2"/>
          <p:cNvSpPr>
            <a:spLocks noGrp="1"/>
          </p:cNvSpPr>
          <p:nvPr>
            <p:ph idx="1"/>
          </p:nvPr>
        </p:nvSpPr>
        <p:spPr/>
        <p:txBody>
          <a:bodyPr>
            <a:normAutofit lnSpcReduction="10000"/>
          </a:bodyPr>
          <a:lstStyle/>
          <a:p>
            <a:r>
              <a:rPr dirty="0"/>
              <a:t>Karar </a:t>
            </a:r>
            <a:r>
              <a:rPr dirty="0" err="1"/>
              <a:t>ağaçları</a:t>
            </a:r>
            <a:r>
              <a:rPr dirty="0"/>
              <a:t>, </a:t>
            </a:r>
            <a:r>
              <a:rPr dirty="0" err="1"/>
              <a:t>destek</a:t>
            </a:r>
            <a:r>
              <a:rPr dirty="0"/>
              <a:t> </a:t>
            </a:r>
            <a:r>
              <a:rPr dirty="0" err="1"/>
              <a:t>vektör</a:t>
            </a:r>
            <a:r>
              <a:rPr dirty="0"/>
              <a:t> </a:t>
            </a:r>
            <a:r>
              <a:rPr dirty="0" err="1"/>
              <a:t>makineleri</a:t>
            </a:r>
            <a:r>
              <a:rPr dirty="0"/>
              <a:t>, </a:t>
            </a:r>
            <a:r>
              <a:rPr dirty="0" err="1"/>
              <a:t>lojistik</a:t>
            </a:r>
            <a:r>
              <a:rPr dirty="0"/>
              <a:t> </a:t>
            </a:r>
            <a:r>
              <a:rPr dirty="0" err="1"/>
              <a:t>regresyon</a:t>
            </a:r>
            <a:r>
              <a:rPr dirty="0"/>
              <a:t> </a:t>
            </a:r>
            <a:r>
              <a:rPr dirty="0" err="1"/>
              <a:t>ve</a:t>
            </a:r>
            <a:r>
              <a:rPr dirty="0"/>
              <a:t> </a:t>
            </a:r>
            <a:r>
              <a:rPr dirty="0" err="1"/>
              <a:t>yapay</a:t>
            </a:r>
            <a:r>
              <a:rPr dirty="0"/>
              <a:t> </a:t>
            </a:r>
            <a:r>
              <a:rPr dirty="0" err="1"/>
              <a:t>sinir</a:t>
            </a:r>
            <a:r>
              <a:rPr dirty="0"/>
              <a:t> </a:t>
            </a:r>
            <a:r>
              <a:rPr dirty="0" err="1"/>
              <a:t>ağları</a:t>
            </a:r>
            <a:r>
              <a:rPr dirty="0"/>
              <a:t> </a:t>
            </a:r>
            <a:r>
              <a:rPr dirty="0" err="1"/>
              <a:t>yaygın</a:t>
            </a:r>
            <a:r>
              <a:rPr dirty="0"/>
              <a:t> </a:t>
            </a:r>
            <a:r>
              <a:rPr dirty="0" err="1"/>
              <a:t>algoritmalardır</a:t>
            </a:r>
            <a:r>
              <a:rPr dirty="0"/>
              <a:t>. Bu </a:t>
            </a:r>
            <a:r>
              <a:rPr dirty="0" err="1"/>
              <a:t>algoritmalar</a:t>
            </a:r>
            <a:r>
              <a:rPr dirty="0"/>
              <a:t> </a:t>
            </a:r>
            <a:r>
              <a:rPr dirty="0" err="1"/>
              <a:t>sağlık</a:t>
            </a:r>
            <a:r>
              <a:rPr dirty="0"/>
              <a:t>, </a:t>
            </a:r>
            <a:r>
              <a:rPr dirty="0" err="1"/>
              <a:t>finans</a:t>
            </a:r>
            <a:r>
              <a:rPr dirty="0"/>
              <a:t>, </a:t>
            </a:r>
            <a:r>
              <a:rPr dirty="0" err="1"/>
              <a:t>pazarlama</a:t>
            </a:r>
            <a:r>
              <a:rPr dirty="0"/>
              <a:t> </a:t>
            </a:r>
            <a:r>
              <a:rPr dirty="0" err="1"/>
              <a:t>ve</a:t>
            </a:r>
            <a:r>
              <a:rPr dirty="0"/>
              <a:t> </a:t>
            </a:r>
            <a:r>
              <a:rPr dirty="0" err="1"/>
              <a:t>görüntü</a:t>
            </a:r>
            <a:r>
              <a:rPr dirty="0"/>
              <a:t> </a:t>
            </a:r>
            <a:r>
              <a:rPr dirty="0" err="1"/>
              <a:t>işleme</a:t>
            </a:r>
            <a:r>
              <a:rPr dirty="0"/>
              <a:t> </a:t>
            </a:r>
            <a:r>
              <a:rPr dirty="0" err="1"/>
              <a:t>gibi</a:t>
            </a:r>
            <a:r>
              <a:rPr dirty="0"/>
              <a:t> </a:t>
            </a:r>
            <a:r>
              <a:rPr dirty="0" err="1"/>
              <a:t>birçok</a:t>
            </a:r>
            <a:r>
              <a:rPr dirty="0"/>
              <a:t> </a:t>
            </a:r>
            <a:r>
              <a:rPr dirty="0" err="1"/>
              <a:t>alanda</a:t>
            </a:r>
            <a:r>
              <a:rPr dirty="0"/>
              <a:t> </a:t>
            </a:r>
            <a:r>
              <a:rPr dirty="0" err="1"/>
              <a:t>kullanılır</a:t>
            </a:r>
            <a:r>
              <a:rPr dirty="0"/>
              <a:t>.</a:t>
            </a:r>
          </a:p>
          <a:p>
            <a:r>
              <a:rPr dirty="0" err="1"/>
              <a:t>Gerçek</a:t>
            </a:r>
            <a:r>
              <a:rPr dirty="0"/>
              <a:t> </a:t>
            </a:r>
            <a:r>
              <a:rPr dirty="0" err="1"/>
              <a:t>dünya</a:t>
            </a:r>
            <a:r>
              <a:rPr dirty="0"/>
              <a:t> </a:t>
            </a:r>
            <a:r>
              <a:rPr dirty="0" err="1"/>
              <a:t>uygulamalarında</a:t>
            </a:r>
            <a:r>
              <a:rPr dirty="0"/>
              <a:t> </a:t>
            </a:r>
            <a:r>
              <a:rPr dirty="0" err="1"/>
              <a:t>veri</a:t>
            </a:r>
            <a:r>
              <a:rPr dirty="0"/>
              <a:t> </a:t>
            </a:r>
            <a:r>
              <a:rPr dirty="0" err="1"/>
              <a:t>ön</a:t>
            </a:r>
            <a:r>
              <a:rPr dirty="0"/>
              <a:t> </a:t>
            </a:r>
            <a:r>
              <a:rPr dirty="0" err="1"/>
              <a:t>işleme</a:t>
            </a:r>
            <a:r>
              <a:rPr dirty="0"/>
              <a:t>, model </a:t>
            </a:r>
            <a:r>
              <a:rPr dirty="0" err="1"/>
              <a:t>seçimi</a:t>
            </a:r>
            <a:r>
              <a:rPr dirty="0"/>
              <a:t> </a:t>
            </a:r>
            <a:r>
              <a:rPr dirty="0" err="1"/>
              <a:t>ve</a:t>
            </a:r>
            <a:r>
              <a:rPr dirty="0"/>
              <a:t> </a:t>
            </a:r>
            <a:r>
              <a:rPr dirty="0" err="1"/>
              <a:t>hiperparametre</a:t>
            </a:r>
            <a:r>
              <a:rPr dirty="0"/>
              <a:t> </a:t>
            </a:r>
            <a:r>
              <a:rPr dirty="0" err="1"/>
              <a:t>ayarı</a:t>
            </a:r>
            <a:r>
              <a:rPr dirty="0"/>
              <a:t> </a:t>
            </a:r>
            <a:r>
              <a:rPr dirty="0" err="1"/>
              <a:t>önemlidir</a:t>
            </a:r>
            <a:r>
              <a:rPr dirty="0"/>
              <a:t>.</a:t>
            </a:r>
            <a:endParaRPr lang="tr-TR" dirty="0"/>
          </a:p>
          <a:p>
            <a:endParaRPr lang="tr-TR" dirty="0"/>
          </a:p>
          <a:p>
            <a:r>
              <a:rPr lang="tr-TR" dirty="0" err="1"/>
              <a:t>Supervised</a:t>
            </a:r>
            <a:r>
              <a:rPr lang="tr-TR" dirty="0"/>
              <a:t>, </a:t>
            </a:r>
            <a:r>
              <a:rPr lang="tr-TR" dirty="0" err="1"/>
              <a:t>Unsupervised</a:t>
            </a:r>
            <a:r>
              <a:rPr lang="tr-TR" dirty="0"/>
              <a:t> olmak üzere ikiye ayrılı makine öğrenmesi yöntemleri</a:t>
            </a:r>
          </a:p>
          <a:p>
            <a:endParaRPr lang="tr-TR" dirty="0"/>
          </a:p>
          <a:p>
            <a:r>
              <a:rPr lang="tr-TR" dirty="0">
                <a:solidFill>
                  <a:srgbClr val="FFFF00"/>
                </a:solidFill>
              </a:rPr>
              <a:t>Sınıflandırma algoritmalarına hızlıca bakalım. </a:t>
            </a:r>
            <a:r>
              <a:rPr lang="tr-TR" b="1" dirty="0">
                <a:solidFill>
                  <a:srgbClr val="FFFF00"/>
                </a:solidFill>
                <a:hlinkClick r:id="rId2"/>
              </a:rPr>
              <a:t>Tıklayınız</a:t>
            </a:r>
            <a:endParaRPr lang="tr-TR" b="1" dirty="0">
              <a:solidFill>
                <a:srgbClr val="FFFF00"/>
              </a:solidFill>
            </a:endParaRPr>
          </a:p>
          <a:p>
            <a:r>
              <a:rPr lang="tr-TR" b="1" dirty="0">
                <a:solidFill>
                  <a:srgbClr val="FFFF00"/>
                </a:solidFill>
              </a:rPr>
              <a:t>Kümeleme için </a:t>
            </a:r>
            <a:r>
              <a:rPr lang="tr-TR" b="1" dirty="0">
                <a:solidFill>
                  <a:srgbClr val="FFFF00"/>
                </a:solidFill>
                <a:hlinkClick r:id="rId3"/>
              </a:rPr>
              <a:t>tıklayınız</a:t>
            </a:r>
            <a:endParaRPr b="1" dirty="0">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3AF244-64CA-3491-44F9-F5A440351EB0}"/>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CA54C3DF-4A1C-BEC2-594B-386A04F82D11}"/>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439A4DC3-6E45-78A7-7393-E0CC2A2E6A38}"/>
              </a:ext>
            </a:extLst>
          </p:cNvPr>
          <p:cNvPicPr>
            <a:picLocks noChangeAspect="1"/>
          </p:cNvPicPr>
          <p:nvPr/>
        </p:nvPicPr>
        <p:blipFill>
          <a:blip r:embed="rId2"/>
          <a:stretch>
            <a:fillRect/>
          </a:stretch>
        </p:blipFill>
        <p:spPr>
          <a:xfrm>
            <a:off x="0" y="143081"/>
            <a:ext cx="8183117" cy="3620005"/>
          </a:xfrm>
          <a:prstGeom prst="rect">
            <a:avLst/>
          </a:prstGeom>
        </p:spPr>
      </p:pic>
    </p:spTree>
    <p:extLst>
      <p:ext uri="{BB962C8B-B14F-4D97-AF65-F5344CB8AC3E}">
        <p14:creationId xmlns:p14="http://schemas.microsoft.com/office/powerpoint/2010/main" val="92029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Tabular Veri ile Sınıflandırma Çalışması</a:t>
            </a:r>
          </a:p>
        </p:txBody>
      </p:sp>
      <p:sp>
        <p:nvSpPr>
          <p:cNvPr id="3" name="Content Placeholder 2"/>
          <p:cNvSpPr>
            <a:spLocks noGrp="1"/>
          </p:cNvSpPr>
          <p:nvPr>
            <p:ph idx="1"/>
          </p:nvPr>
        </p:nvSpPr>
        <p:spPr/>
        <p:txBody>
          <a:bodyPr/>
          <a:lstStyle/>
          <a:p>
            <a:r>
              <a:t>Tabular veri, satırlar ve sütunlar şeklinde düzenlenmiş yapısal verilerdir. Sınıflandırma çalışmasında ilk olarak veri temizlenir, eksik değerler işlenir ve özellikler seçilir.</a:t>
            </a:r>
          </a:p>
          <a:p>
            <a:r>
              <a:t>Daha sonra uygun bir model eğitilir ve değerlendirme metrikleriyle performansı ölçülür.</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1529</TotalTime>
  <Words>2358</Words>
  <Application>Microsoft Office PowerPoint</Application>
  <PresentationFormat>Geniş ekran</PresentationFormat>
  <Paragraphs>106</Paragraphs>
  <Slides>41</Slides>
  <Notes>4</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41</vt:i4>
      </vt:variant>
    </vt:vector>
  </HeadingPairs>
  <TitlesOfParts>
    <vt:vector size="50" baseType="lpstr">
      <vt:lpstr>Calibri</vt:lpstr>
      <vt:lpstr>Century Gothic</vt:lpstr>
      <vt:lpstr>inherit</vt:lpstr>
      <vt:lpstr>Roboto</vt:lpstr>
      <vt:lpstr>Tahoma</vt:lpstr>
      <vt:lpstr>Times New Roman</vt:lpstr>
      <vt:lpstr>TwitterChirp</vt:lpstr>
      <vt:lpstr>Wingdings 3</vt:lpstr>
      <vt:lpstr>İyon</vt:lpstr>
      <vt:lpstr>Ders İçeriği</vt:lpstr>
      <vt:lpstr>Makine Öğrenmesi Temel Kavramlar</vt:lpstr>
      <vt:lpstr>Makine Öğrenmesi Temel Kavramlar</vt:lpstr>
      <vt:lpstr>Makine Öğrenmesi ve Türleri</vt:lpstr>
      <vt:lpstr>Model Doğrulama</vt:lpstr>
      <vt:lpstr>Değerlendirme Metrikleri</vt:lpstr>
      <vt:lpstr>Makine Öğrenmesi Algoritmaları ve Uygulamalar</vt:lpstr>
      <vt:lpstr>PowerPoint Sunusu</vt:lpstr>
      <vt:lpstr>Tabular Veri ile Sınıflandırma Çalışması</vt:lpstr>
      <vt:lpstr>Soru?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Muhammet Sinan Basarslan</dc:creator>
  <cp:lastModifiedBy>muhammet sinan başarslan</cp:lastModifiedBy>
  <cp:revision>97</cp:revision>
  <dcterms:created xsi:type="dcterms:W3CDTF">2020-02-08T09:52:03Z</dcterms:created>
  <dcterms:modified xsi:type="dcterms:W3CDTF">2025-10-15T23:06:49Z</dcterms:modified>
</cp:coreProperties>
</file>